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1" r:id="rId4"/>
    <p:sldId id="259" r:id="rId5"/>
    <p:sldId id="290" r:id="rId6"/>
    <p:sldId id="291" r:id="rId7"/>
    <p:sldId id="288" r:id="rId8"/>
    <p:sldId id="273" r:id="rId9"/>
    <p:sldId id="278" r:id="rId10"/>
    <p:sldId id="279" r:id="rId11"/>
    <p:sldId id="280" r:id="rId12"/>
    <p:sldId id="274" r:id="rId13"/>
    <p:sldId id="285" r:id="rId14"/>
    <p:sldId id="277" r:id="rId15"/>
    <p:sldId id="276" r:id="rId16"/>
    <p:sldId id="270" r:id="rId17"/>
    <p:sldId id="286" r:id="rId1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3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956a\ComparisonofpopulationABCLicensesandDUIS415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956a\ComparisonofpopulationABCLicensesandDUIS415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956a\ComparisonofpopulationABCLicensesandDUIS415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956a\ComparisonofpopulationABCLicensesandDUIS415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Documents\Percapitavisitors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Documents\ChartofRevenuefronResidentsvsVisito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\AppData\Local\Temp\wzfd9d\ComparisontoFourCaliforniaCities511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Projected Deficit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Revenue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2018-2019'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61500000</c:v>
                </c:pt>
                <c:pt idx="1">
                  <c:v>64200000</c:v>
                </c:pt>
                <c:pt idx="2">
                  <c:v>65200000</c:v>
                </c:pt>
                <c:pt idx="3">
                  <c:v>66800000</c:v>
                </c:pt>
                <c:pt idx="4">
                  <c:v>69100000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42-4CEB-AFD7-F0AC63ED14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Expenditures</c:v>
                </c:pt>
              </c:strCache>
            </c:strRef>
          </c:tx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2018-2019'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61000000</c:v>
                </c:pt>
                <c:pt idx="1">
                  <c:v>63600000</c:v>
                </c:pt>
                <c:pt idx="2">
                  <c:v>64900000</c:v>
                </c:pt>
                <c:pt idx="3">
                  <c:v>67700000</c:v>
                </c:pt>
                <c:pt idx="4">
                  <c:v>70900000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42-4CEB-AFD7-F0AC63ED1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65344"/>
        <c:axId val="17466880"/>
      </c:lineChart>
      <c:catAx>
        <c:axId val="1746534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17466880"/>
        <c:crosses val="autoZero"/>
        <c:auto val="1"/>
        <c:lblAlgn val="ctr"/>
        <c:lblOffset val="100"/>
        <c:noMultiLvlLbl val="0"/>
      </c:catAx>
      <c:valAx>
        <c:axId val="17466880"/>
        <c:scaling>
          <c:orientation val="minMax"/>
          <c:min val="6000000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17465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Population</a:t>
            </a:r>
          </a:p>
        </c:rich>
      </c:tx>
      <c:layout>
        <c:manualLayout>
          <c:xMode val="edge"/>
          <c:yMode val="edge"/>
          <c:x val="0.27018181818181819"/>
          <c:y val="1.73120667608856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870425118793237"/>
          <c:y val="0.1390794056148387"/>
          <c:w val="0.67792202089980391"/>
          <c:h val="0.7044685292716789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8073549356516312E-2"/>
                  <c:y val="-2.14500214500214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61-4B08-80FC-44FF980E017C}"/>
                </c:ext>
              </c:extLst>
            </c:dLbl>
            <c:dLbl>
              <c:idx val="3"/>
              <c:layout>
                <c:manualLayout>
                  <c:x val="-1.858736059479554E-2"/>
                  <c:y val="-3.432003432003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61-4B08-80FC-44FF980E01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'Comparison (4)'!$A$4:$A$8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'Comparison (4)'!$B$4:$B$8</c:f>
              <c:numCache>
                <c:formatCode>_(* #,##0_);_(* \(#,##0\);_(* "-"??_);_(@_)</c:formatCode>
                <c:ptCount val="5"/>
                <c:pt idx="0">
                  <c:v>256927</c:v>
                </c:pt>
                <c:pt idx="1">
                  <c:v>201899</c:v>
                </c:pt>
                <c:pt idx="2">
                  <c:v>87127</c:v>
                </c:pt>
                <c:pt idx="3">
                  <c:v>34181</c:v>
                </c:pt>
                <c:pt idx="4">
                  <c:v>23365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61-4B08-80FC-44FF980E0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98"/>
        <c:axId val="48579712"/>
        <c:axId val="48561536"/>
      </c:barChart>
      <c:valAx>
        <c:axId val="4856153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48579712"/>
        <c:crosses val="autoZero"/>
        <c:crossBetween val="between"/>
      </c:valAx>
      <c:catAx>
        <c:axId val="485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5615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ABC Licenses Per 1,000 Residents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'Licenses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'Licenses per 1000'!$D$4:$D$8</c:f>
              <c:numCache>
                <c:formatCode>_(* #,##0.00_);_(* \(#,##0.00\);_(* "-"??_);_(@_)</c:formatCode>
                <c:ptCount val="5"/>
                <c:pt idx="0">
                  <c:v>1.4634507077885937</c:v>
                </c:pt>
                <c:pt idx="1">
                  <c:v>2.0158594148559428</c:v>
                </c:pt>
                <c:pt idx="2">
                  <c:v>3.8449619520929219</c:v>
                </c:pt>
                <c:pt idx="3">
                  <c:v>3.3936982534156401</c:v>
                </c:pt>
                <c:pt idx="4">
                  <c:v>5.5210785362722028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A-414E-9F10-96CEAD010AD6}"/>
            </c:ext>
          </c:extLst>
        </c:ser>
        <c:ser>
          <c:idx val="1"/>
          <c:order val="1"/>
          <c:invertIfNegative val="0"/>
          <c:cat>
            <c:strRef>
              <c:f>'Licenses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'Licenses per 1000'!$C$4:$C$8</c:f>
            </c:numRef>
          </c:val>
          <c:extLst>
            <c:ext xmlns:c16="http://schemas.microsoft.com/office/drawing/2014/chart" uri="{C3380CC4-5D6E-409C-BE32-E72D297353CC}">
              <c16:uniqueId val="{00000001-E59A-414E-9F10-96CEAD010AD6}"/>
            </c:ext>
          </c:extLst>
        </c:ser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'Licenses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'Licenses per 1000'!$B$4:$B$8</c:f>
            </c:numRef>
          </c:val>
          <c:extLst>
            <c:ext xmlns:c16="http://schemas.microsoft.com/office/drawing/2014/chart" uri="{C3380CC4-5D6E-409C-BE32-E72D297353CC}">
              <c16:uniqueId val="{00000002-E59A-414E-9F10-96CEAD010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620288"/>
        <c:axId val="48610304"/>
      </c:barChart>
      <c:valAx>
        <c:axId val="48610304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8620288"/>
        <c:crosses val="autoZero"/>
        <c:crossBetween val="between"/>
      </c:valAx>
      <c:catAx>
        <c:axId val="4862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6103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Population</a:t>
            </a:r>
          </a:p>
        </c:rich>
      </c:tx>
      <c:layout>
        <c:manualLayout>
          <c:xMode val="edge"/>
          <c:yMode val="edge"/>
          <c:x val="0.27018181818181819"/>
          <c:y val="1.73120667608856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870425118793237"/>
          <c:y val="0.1390794056148387"/>
          <c:w val="0.67792202089980391"/>
          <c:h val="0.7044685292716789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8073549356516312E-2"/>
                  <c:y val="-2.14500214500214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F1-4FCF-BEEF-51DB7289B5E9}"/>
                </c:ext>
              </c:extLst>
            </c:dLbl>
            <c:dLbl>
              <c:idx val="3"/>
              <c:layout>
                <c:manualLayout>
                  <c:x val="-1.858736059479554E-2"/>
                  <c:y val="-3.4320034320034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F1-4FCF-BEEF-51DB7289B5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'Comparison (4)'!$A$4:$A$8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'Comparison (4)'!$B$4:$B$8</c:f>
              <c:numCache>
                <c:formatCode>_(* #,##0_);_(* \(#,##0\);_(* "-"??_);_(@_)</c:formatCode>
                <c:ptCount val="5"/>
                <c:pt idx="0">
                  <c:v>256927</c:v>
                </c:pt>
                <c:pt idx="1">
                  <c:v>201899</c:v>
                </c:pt>
                <c:pt idx="2">
                  <c:v>87127</c:v>
                </c:pt>
                <c:pt idx="3">
                  <c:v>34181</c:v>
                </c:pt>
                <c:pt idx="4">
                  <c:v>23365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1-4FCF-BEEF-51DB7289B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98"/>
        <c:axId val="48651648"/>
        <c:axId val="48650112"/>
      </c:barChart>
      <c:valAx>
        <c:axId val="4865011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48651648"/>
        <c:crosses val="autoZero"/>
        <c:crossBetween val="between"/>
      </c:valAx>
      <c:catAx>
        <c:axId val="4865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65011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DUIs Per 1,000 Residents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4"/>
          <c:order val="4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'DUIs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'DUIs Per 1000'!$F$4:$F$8</c:f>
              <c:numCache>
                <c:formatCode>0.0</c:formatCode>
                <c:ptCount val="5"/>
                <c:pt idx="0">
                  <c:v>2.241881935335718</c:v>
                </c:pt>
                <c:pt idx="1">
                  <c:v>3.452221160084993</c:v>
                </c:pt>
                <c:pt idx="2">
                  <c:v>5.5436317100324812</c:v>
                </c:pt>
                <c:pt idx="3">
                  <c:v>4.0958427196395659</c:v>
                </c:pt>
                <c:pt idx="4">
                  <c:v>13.010913759897283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FB-4D4E-B59C-961D68674CE7}"/>
            </c:ext>
          </c:extLst>
        </c:ser>
        <c:ser>
          <c:idx val="3"/>
          <c:order val="3"/>
          <c:invertIfNegative val="0"/>
          <c:cat>
            <c:strRef>
              <c:f>'DUIs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'DUIs Per 1000'!$E$4:$E$8</c:f>
            </c:numRef>
          </c:val>
          <c:extLst>
            <c:ext xmlns:c16="http://schemas.microsoft.com/office/drawing/2014/chart" uri="{C3380CC4-5D6E-409C-BE32-E72D297353CC}">
              <c16:uniqueId val="{00000001-F8FB-4D4E-B59C-961D68674CE7}"/>
            </c:ext>
          </c:extLst>
        </c:ser>
        <c:ser>
          <c:idx val="2"/>
          <c:order val="2"/>
          <c:invertIfNegative val="0"/>
          <c:cat>
            <c:strRef>
              <c:f>'DUIs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'DUIs Per 1000'!$D$4:$D$8</c:f>
            </c:numRef>
          </c:val>
          <c:extLst>
            <c:ext xmlns:c16="http://schemas.microsoft.com/office/drawing/2014/chart" uri="{C3380CC4-5D6E-409C-BE32-E72D297353CC}">
              <c16:uniqueId val="{00000002-F8FB-4D4E-B59C-961D68674CE7}"/>
            </c:ext>
          </c:extLst>
        </c:ser>
        <c:ser>
          <c:idx val="1"/>
          <c:order val="1"/>
          <c:invertIfNegative val="0"/>
          <c:cat>
            <c:strRef>
              <c:f>'DUIs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'DUIs Per 1000'!$C$4:$C$8</c:f>
            </c:numRef>
          </c:val>
          <c:extLst>
            <c:ext xmlns:c16="http://schemas.microsoft.com/office/drawing/2014/chart" uri="{C3380CC4-5D6E-409C-BE32-E72D297353CC}">
              <c16:uniqueId val="{00000003-F8FB-4D4E-B59C-961D68674CE7}"/>
            </c:ext>
          </c:extLst>
        </c:ser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'DUIs Per 1000'!$A$4:$A$8</c:f>
              <c:strCache>
                <c:ptCount val="5"/>
                <c:pt idx="0">
                  <c:v>Irvine</c:v>
                </c:pt>
                <c:pt idx="1">
                  <c:v>Huntington Beach</c:v>
                </c:pt>
                <c:pt idx="2">
                  <c:v>Newport Beach</c:v>
                </c:pt>
                <c:pt idx="3">
                  <c:v>Dana Point</c:v>
                </c:pt>
                <c:pt idx="4">
                  <c:v>Laguna Beach</c:v>
                </c:pt>
              </c:strCache>
            </c:strRef>
          </c:cat>
          <c:val>
            <c:numRef>
              <c:f>'DUIs Per 1000'!$B$4:$B$8</c:f>
            </c:numRef>
          </c:val>
          <c:extLst>
            <c:ext xmlns:c16="http://schemas.microsoft.com/office/drawing/2014/chart" uri="{C3380CC4-5D6E-409C-BE32-E72D297353CC}">
              <c16:uniqueId val="{00000004-F8FB-4D4E-B59C-961D68674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698112"/>
        <c:axId val="48679936"/>
      </c:barChart>
      <c:valAx>
        <c:axId val="486799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8698112"/>
        <c:crosses val="autoZero"/>
        <c:crossBetween val="between"/>
      </c:valAx>
      <c:catAx>
        <c:axId val="48698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6799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Visitors Per Capita</a:t>
            </a:r>
          </a:p>
          <a:p>
            <a:pPr>
              <a:defRPr/>
            </a:pP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034467538404545"/>
          <c:y val="0.12844590715223098"/>
          <c:w val="0.60771783692327719"/>
          <c:h val="0.7353569085114360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'[Percapitavisitorsv2.xlsx]Comparison (4)'!$A$4:$A$10</c:f>
              <c:strCache>
                <c:ptCount val="7"/>
                <c:pt idx="0">
                  <c:v>Orange County</c:v>
                </c:pt>
                <c:pt idx="1">
                  <c:v>Anaheim</c:v>
                </c:pt>
                <c:pt idx="2">
                  <c:v>Huntington Beach</c:v>
                </c:pt>
                <c:pt idx="3">
                  <c:v>Newport Beach</c:v>
                </c:pt>
                <c:pt idx="4">
                  <c:v>San Clemente</c:v>
                </c:pt>
                <c:pt idx="5">
                  <c:v>Dana Point</c:v>
                </c:pt>
                <c:pt idx="6">
                  <c:v>Laguna Beach</c:v>
                </c:pt>
              </c:strCache>
            </c:strRef>
          </c:cat>
          <c:val>
            <c:numRef>
              <c:f>'[Percapitavisitorsv2.xlsx]Comparison (4)'!$D$4:$D$10</c:f>
              <c:numCache>
                <c:formatCode>_(* #,##0_);_(* \(#,##0\);_(* "-"??_);_(@_)</c:formatCode>
                <c:ptCount val="7"/>
                <c:pt idx="0">
                  <c:v>14.909227077930183</c:v>
                </c:pt>
                <c:pt idx="1">
                  <c:v>65.51903897813088</c:v>
                </c:pt>
                <c:pt idx="2">
                  <c:v>79.247544564361391</c:v>
                </c:pt>
                <c:pt idx="3">
                  <c:v>79.194738714749732</c:v>
                </c:pt>
                <c:pt idx="4">
                  <c:v>34.185181215452694</c:v>
                </c:pt>
                <c:pt idx="5">
                  <c:v>58.5120388519938</c:v>
                </c:pt>
                <c:pt idx="6">
                  <c:v>269.63406805050289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D7-4548-8D17-1A315FEC7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53152"/>
        <c:axId val="17951360"/>
      </c:barChart>
      <c:valAx>
        <c:axId val="1795136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953152"/>
        <c:crosses val="autoZero"/>
        <c:crossBetween val="between"/>
      </c:valAx>
      <c:catAx>
        <c:axId val="1795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513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City Revenue From Visitors Versus Residents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269022999641824"/>
          <c:y val="0.1037215103473996"/>
          <c:w val="0.55708147782897"/>
          <c:h val="0.51733472769028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'[1]Allocated Revenue '!$C$2</c:f>
              <c:strCache>
                <c:ptCount val="1"/>
                <c:pt idx="0">
                  <c:v>Adjusted Resident Revenue</c:v>
                </c:pt>
              </c:strCache>
            </c:strRef>
          </c:tx>
          <c:spPr>
            <a:ln w="76200"/>
          </c:spPr>
          <c:invertIfNegative val="0"/>
          <c:cat>
            <c:strRef>
              <c:f>'[1]Allocated Revenue '!$B$3:$B$18</c:f>
              <c:strCache>
                <c:ptCount val="16"/>
                <c:pt idx="0">
                  <c:v>Property Tax From Residences and Resident Serving Commercial</c:v>
                </c:pt>
                <c:pt idx="1">
                  <c:v>All Other From Residents</c:v>
                </c:pt>
                <c:pt idx="2">
                  <c:v>Wastewater Service Charges</c:v>
                </c:pt>
                <c:pt idx="3">
                  <c:v>Charges for Current Services (Incl Refuse Service Charges)</c:v>
                </c:pt>
                <c:pt idx="4">
                  <c:v>Sales Tax From Residents</c:v>
                </c:pt>
                <c:pt idx="5">
                  <c:v>Parking Lots &amp; Meters From Residents</c:v>
                </c:pt>
                <c:pt idx="6">
                  <c:v>Total Revenue From Residents</c:v>
                </c:pt>
                <c:pt idx="8">
                  <c:v>Hotel Tax (Transient Occupancy Tax)</c:v>
                </c:pt>
                <c:pt idx="9">
                  <c:v>Parking Lots &amp; Meters From Visitors</c:v>
                </c:pt>
                <c:pt idx="10">
                  <c:v>Sales Tax From Visitors</c:v>
                </c:pt>
                <c:pt idx="11">
                  <c:v>Charges for Current Services-- BID Only</c:v>
                </c:pt>
                <c:pt idx="12">
                  <c:v>Property Tax From Tourist Dependent  Commercial &amp; Industrial</c:v>
                </c:pt>
                <c:pt idx="13">
                  <c:v>All Other From Visitors</c:v>
                </c:pt>
                <c:pt idx="14">
                  <c:v>Wastewater from Commercial</c:v>
                </c:pt>
                <c:pt idx="15">
                  <c:v>Total Revenue From Visitors</c:v>
                </c:pt>
              </c:strCache>
            </c:strRef>
          </c:cat>
          <c:val>
            <c:numRef>
              <c:f>'[1]Allocated Revenue '!$C$3:$C$18</c:f>
              <c:numCache>
                <c:formatCode>General</c:formatCode>
                <c:ptCount val="16"/>
                <c:pt idx="0">
                  <c:v>29039905</c:v>
                </c:pt>
                <c:pt idx="1">
                  <c:v>11765020</c:v>
                </c:pt>
                <c:pt idx="2">
                  <c:v>8966772</c:v>
                </c:pt>
                <c:pt idx="3">
                  <c:v>5626000</c:v>
                </c:pt>
                <c:pt idx="4">
                  <c:v>2105280</c:v>
                </c:pt>
                <c:pt idx="5">
                  <c:v>1188800</c:v>
                </c:pt>
                <c:pt idx="6">
                  <c:v>58691777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D-4241-B8A6-28CA43C32AC3}"/>
            </c:ext>
          </c:extLst>
        </c:ser>
        <c:ser>
          <c:idx val="1"/>
          <c:order val="1"/>
          <c:tx>
            <c:strRef>
              <c:f>'[1]Allocated Revenue '!$D$2</c:f>
              <c:strCache>
                <c:ptCount val="1"/>
                <c:pt idx="0">
                  <c:v>Adjusted Visitor Revenue</c:v>
                </c:pt>
              </c:strCache>
            </c:strRef>
          </c:tx>
          <c:invertIfNegative val="0"/>
          <c:cat>
            <c:strRef>
              <c:f>'[1]Allocated Revenue '!$B$3:$B$18</c:f>
              <c:strCache>
                <c:ptCount val="16"/>
                <c:pt idx="0">
                  <c:v>Property Tax From Residences and Resident Serving Commercial</c:v>
                </c:pt>
                <c:pt idx="1">
                  <c:v>All Other From Residents</c:v>
                </c:pt>
                <c:pt idx="2">
                  <c:v>Wastewater Service Charges</c:v>
                </c:pt>
                <c:pt idx="3">
                  <c:v>Charges for Current Services (Incl Refuse Service Charges)</c:v>
                </c:pt>
                <c:pt idx="4">
                  <c:v>Sales Tax From Residents</c:v>
                </c:pt>
                <c:pt idx="5">
                  <c:v>Parking Lots &amp; Meters From Residents</c:v>
                </c:pt>
                <c:pt idx="6">
                  <c:v>Total Revenue From Residents</c:v>
                </c:pt>
                <c:pt idx="8">
                  <c:v>Hotel Tax (Transient Occupancy Tax)</c:v>
                </c:pt>
                <c:pt idx="9">
                  <c:v>Parking Lots &amp; Meters From Visitors</c:v>
                </c:pt>
                <c:pt idx="10">
                  <c:v>Sales Tax From Visitors</c:v>
                </c:pt>
                <c:pt idx="11">
                  <c:v>Charges for Current Services-- BID Only</c:v>
                </c:pt>
                <c:pt idx="12">
                  <c:v>Property Tax From Tourist Dependent  Commercial &amp; Industrial</c:v>
                </c:pt>
                <c:pt idx="13">
                  <c:v>All Other From Visitors</c:v>
                </c:pt>
                <c:pt idx="14">
                  <c:v>Wastewater from Commercial</c:v>
                </c:pt>
                <c:pt idx="15">
                  <c:v>Total Revenue From Visitors</c:v>
                </c:pt>
              </c:strCache>
            </c:strRef>
          </c:cat>
          <c:val>
            <c:numRef>
              <c:f>'[1]Allocated Revenue '!$D$3:$D$18</c:f>
              <c:numCache>
                <c:formatCode>General</c:formatCode>
                <c:ptCount val="16"/>
                <c:pt idx="8">
                  <c:v>10692000</c:v>
                </c:pt>
                <c:pt idx="9">
                  <c:v>4755200</c:v>
                </c:pt>
                <c:pt idx="10">
                  <c:v>3398720</c:v>
                </c:pt>
                <c:pt idx="11">
                  <c:v>2110000</c:v>
                </c:pt>
                <c:pt idx="12">
                  <c:v>1679095</c:v>
                </c:pt>
                <c:pt idx="13">
                  <c:v>1113680</c:v>
                </c:pt>
                <c:pt idx="14">
                  <c:v>654228</c:v>
                </c:pt>
                <c:pt idx="15">
                  <c:v>24402923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D-4241-B8A6-28CA43C32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43"/>
        <c:axId val="46949888"/>
        <c:axId val="46951424"/>
      </c:barChart>
      <c:catAx>
        <c:axId val="4694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6951424"/>
        <c:crosses val="autoZero"/>
        <c:auto val="1"/>
        <c:lblAlgn val="ctr"/>
        <c:lblOffset val="100"/>
        <c:noMultiLvlLbl val="0"/>
      </c:catAx>
      <c:valAx>
        <c:axId val="4695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94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59595975160644"/>
          <c:y val="0.18056627823933033"/>
          <c:w val="0.16111484963058031"/>
          <c:h val="0.13934627287547724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Population</a:t>
            </a:r>
          </a:p>
        </c:rich>
      </c:tx>
      <c:layout>
        <c:manualLayout>
          <c:xMode val="edge"/>
          <c:yMode val="edge"/>
          <c:x val="0.20815217391304347"/>
          <c:y val="6.873561035133765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785279082267182"/>
          <c:y val="0.32650653516795247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4E-4B6F-B04B-400BA5A62AA7}"/>
            </c:ext>
          </c:extLst>
        </c:ser>
        <c:ser>
          <c:idx val="1"/>
          <c:order val="1"/>
          <c:tx>
            <c:v>Population</c:v>
          </c:tx>
          <c:invertIfNegative val="0"/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Comparison!$B$5:$B$9</c:f>
              <c:numCache>
                <c:formatCode>_(* #,##0_);_(* \(#,##0\);_(* "-"??_);_(@_)</c:formatCode>
                <c:ptCount val="5"/>
                <c:pt idx="0">
                  <c:v>23219</c:v>
                </c:pt>
                <c:pt idx="1">
                  <c:v>23058</c:v>
                </c:pt>
                <c:pt idx="2">
                  <c:v>22723</c:v>
                </c:pt>
                <c:pt idx="3">
                  <c:v>22678</c:v>
                </c:pt>
                <c:pt idx="4">
                  <c:v>22639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4E-4B6F-B04B-400BA5A62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27680"/>
        <c:axId val="47929216"/>
      </c:barChart>
      <c:catAx>
        <c:axId val="4792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29216"/>
        <c:crosses val="autoZero"/>
        <c:auto val="1"/>
        <c:lblAlgn val="ctr"/>
        <c:lblOffset val="100"/>
        <c:noMultiLvlLbl val="0"/>
      </c:catAx>
      <c:valAx>
        <c:axId val="4792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27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Revenue</a:t>
            </a:r>
          </a:p>
        </c:rich>
      </c:tx>
      <c:layout>
        <c:manualLayout>
          <c:xMode val="edge"/>
          <c:yMode val="edge"/>
          <c:x val="0.30609084727918762"/>
          <c:y val="8.701046415250725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785279082267182"/>
          <c:y val="0.32650653516795247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7-42F6-AD92-C173A701ED06}"/>
            </c:ext>
          </c:extLst>
        </c:ser>
        <c:ser>
          <c:idx val="1"/>
          <c:order val="1"/>
          <c:tx>
            <c:v>Revenue</c:v>
          </c:tx>
          <c:invertIfNegative val="0"/>
          <c:dLbls>
            <c:delete val="1"/>
          </c:dLbls>
          <c:val>
            <c:numRef>
              <c:f>Comparison!$C$5:$C$9</c:f>
              <c:numCache>
                <c:formatCode>_("$"* #,##0_);_("$"* \(#,##0\);_("$"* "-"??_);_(@_)</c:formatCode>
                <c:ptCount val="5"/>
                <c:pt idx="0">
                  <c:v>18331976</c:v>
                </c:pt>
                <c:pt idx="1">
                  <c:v>41375827</c:v>
                </c:pt>
                <c:pt idx="2">
                  <c:v>71546700</c:v>
                </c:pt>
                <c:pt idx="3">
                  <c:v>11401599</c:v>
                </c:pt>
                <c:pt idx="4">
                  <c:v>34819774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7-42F6-AD92-C173A701ED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46368"/>
        <c:axId val="47952256"/>
      </c:barChart>
      <c:catAx>
        <c:axId val="4794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52256"/>
        <c:crosses val="autoZero"/>
        <c:auto val="1"/>
        <c:lblAlgn val="ctr"/>
        <c:lblOffset val="100"/>
        <c:noMultiLvlLbl val="0"/>
      </c:catAx>
      <c:valAx>
        <c:axId val="4795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46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Expenses</a:t>
            </a:r>
          </a:p>
        </c:rich>
      </c:tx>
      <c:layout>
        <c:manualLayout>
          <c:xMode val="edge"/>
          <c:yMode val="edge"/>
          <c:x val="0.30428171955344818"/>
          <c:y val="0.1015983505344107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785279082267182"/>
          <c:y val="0.32650653516795247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4-4955-8AC3-088611ABBC0C}"/>
            </c:ext>
          </c:extLst>
        </c:ser>
        <c:ser>
          <c:idx val="1"/>
          <c:order val="1"/>
          <c:tx>
            <c:v>Expenses</c:v>
          </c:tx>
          <c:invertIfNegative val="0"/>
          <c:dLbls>
            <c:delete val="1"/>
          </c:dLbls>
          <c:val>
            <c:numRef>
              <c:f>Comparison!$D$5:$D$9</c:f>
              <c:numCache>
                <c:formatCode>_("$"* #,##0_);_("$"* \(#,##0\);_("$"* "-"??_);_(@_)</c:formatCode>
                <c:ptCount val="5"/>
                <c:pt idx="0">
                  <c:v>18228681</c:v>
                </c:pt>
                <c:pt idx="1">
                  <c:v>40073301</c:v>
                </c:pt>
                <c:pt idx="2">
                  <c:v>68062800</c:v>
                </c:pt>
                <c:pt idx="3">
                  <c:v>11662970</c:v>
                </c:pt>
                <c:pt idx="4">
                  <c:v>36432378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4-4955-8AC3-088611ABBC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82464"/>
        <c:axId val="47984000"/>
      </c:barChart>
      <c:catAx>
        <c:axId val="4798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84000"/>
        <c:crosses val="autoZero"/>
        <c:auto val="1"/>
        <c:lblAlgn val="ctr"/>
        <c:lblOffset val="100"/>
        <c:noMultiLvlLbl val="0"/>
      </c:catAx>
      <c:valAx>
        <c:axId val="4798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82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 Capita Expense</a:t>
            </a:r>
          </a:p>
        </c:rich>
      </c:tx>
      <c:layout>
        <c:manualLayout>
          <c:xMode val="edge"/>
          <c:yMode val="edge"/>
          <c:x val="0.23592466251164859"/>
          <c:y val="7.858285098468652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785279082267182"/>
          <c:y val="0.32650653516795247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0-4F2C-8261-816ED6893B3E}"/>
            </c:ext>
          </c:extLst>
        </c:ser>
        <c:ser>
          <c:idx val="1"/>
          <c:order val="1"/>
          <c:tx>
            <c:v>Poer Capita Expense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Comparison!$E$5:$E$9</c:f>
              <c:numCache>
                <c:formatCode>_("$"* #,##0_);_("$"* \(#,##0\);_("$"* "-"??_);_(@_)</c:formatCode>
                <c:ptCount val="5"/>
                <c:pt idx="0">
                  <c:v>785.07605840044789</c:v>
                </c:pt>
                <c:pt idx="1">
                  <c:v>1737.9348165495705</c:v>
                </c:pt>
                <c:pt idx="2">
                  <c:v>2995.3263213484133</c:v>
                </c:pt>
                <c:pt idx="3">
                  <c:v>514.28565129200103</c:v>
                </c:pt>
                <c:pt idx="4">
                  <c:v>1609.2750563187419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0-4F2C-8261-816ED6893B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997696"/>
        <c:axId val="47999232"/>
      </c:barChart>
      <c:catAx>
        <c:axId val="4799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999232"/>
        <c:crosses val="autoZero"/>
        <c:auto val="1"/>
        <c:lblAlgn val="ctr"/>
        <c:lblOffset val="100"/>
        <c:noMultiLvlLbl val="0"/>
      </c:catAx>
      <c:valAx>
        <c:axId val="4799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9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Public Safety Expense</a:t>
            </a:r>
          </a:p>
        </c:rich>
      </c:tx>
      <c:layout>
        <c:manualLayout>
          <c:xMode val="edge"/>
          <c:yMode val="edge"/>
          <c:x val="0.15228119937165449"/>
          <c:y val="9.329955444311183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785279082267182"/>
          <c:y val="0.32650653516795247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A-4334-9058-1721489AADEC}"/>
            </c:ext>
          </c:extLst>
        </c:ser>
        <c:ser>
          <c:idx val="1"/>
          <c:order val="1"/>
          <c:tx>
            <c:v>Public Safety Expense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Comparison!$I$5:$I$9</c:f>
              <c:numCache>
                <c:formatCode>_("$"* #,##0_);_("$"* \(#,##0\);_("$"* "-"??_);_(@_)</c:formatCode>
                <c:ptCount val="5"/>
                <c:pt idx="0">
                  <c:v>9406079</c:v>
                </c:pt>
                <c:pt idx="1">
                  <c:v>4420802</c:v>
                </c:pt>
                <c:pt idx="2">
                  <c:v>27933600</c:v>
                </c:pt>
                <c:pt idx="3">
                  <c:v>3739250</c:v>
                </c:pt>
                <c:pt idx="4">
                  <c:v>13396479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A-4334-9058-1721489AAD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017792"/>
        <c:axId val="48019328"/>
      </c:barChart>
      <c:catAx>
        <c:axId val="4801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019328"/>
        <c:crosses val="autoZero"/>
        <c:auto val="1"/>
        <c:lblAlgn val="ctr"/>
        <c:lblOffset val="100"/>
        <c:noMultiLvlLbl val="0"/>
      </c:catAx>
      <c:valAx>
        <c:axId val="4801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17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 Capita Public Safety </a:t>
            </a:r>
          </a:p>
          <a:p>
            <a:pPr>
              <a:defRPr/>
            </a:pPr>
            <a:r>
              <a:rPr lang="en-US"/>
              <a:t>Expense</a:t>
            </a:r>
          </a:p>
        </c:rich>
      </c:tx>
      <c:layout>
        <c:manualLayout>
          <c:xMode val="edge"/>
          <c:yMode val="edge"/>
          <c:x val="0.18679050567595462"/>
          <c:y val="1.528052975872545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1241787660437578"/>
          <c:y val="0.34537463477442676"/>
          <c:w val="0.59252321598813606"/>
          <c:h val="0.420574456494824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[ComparisontoFourCaliforniaCities5112015.xlsx]Comparison!$A$5:$A$9</c:f>
              <c:strCache>
                <c:ptCount val="5"/>
                <c:pt idx="0">
                  <c:v>Selma City</c:v>
                </c:pt>
                <c:pt idx="1">
                  <c:v>Calabasas</c:v>
                </c:pt>
                <c:pt idx="2">
                  <c:v>Laguna Beach </c:v>
                </c:pt>
                <c:pt idx="3">
                  <c:v>Riverbank City</c:v>
                </c:pt>
                <c:pt idx="4">
                  <c:v>Barstow</c:v>
                </c:pt>
              </c:strCache>
            </c:strRef>
          </c:cat>
          <c:val>
            <c:numRef>
              <c:f>[ComparisontoFourCaliforniaCities5112015.xlsx]Comparison!$A$9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D-4773-9479-84579FAF1F7C}"/>
            </c:ext>
          </c:extLst>
        </c:ser>
        <c:ser>
          <c:idx val="1"/>
          <c:order val="1"/>
          <c:tx>
            <c:v>Per Capita Public Safety Expense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[ComparisontoFourCaliforniaCities5112015.xlsx]Comparison!$J$5:$J$9</c:f>
              <c:numCache>
                <c:formatCode>_("$"* #,##0_);_("$"* \(#,##0\);_("$"* "-"??_);_(@_)</c:formatCode>
                <c:ptCount val="5"/>
                <c:pt idx="0">
                  <c:v>405.10267453378697</c:v>
                </c:pt>
                <c:pt idx="1">
                  <c:v>191.725301413826</c:v>
                </c:pt>
                <c:pt idx="2">
                  <c:v>1229.3095101879153</c:v>
                </c:pt>
                <c:pt idx="3">
                  <c:v>164.8844695299409</c:v>
                </c:pt>
                <c:pt idx="4">
                  <c:v>591.74340739431955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0D-4773-9479-84579FAF1F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8036864"/>
        <c:axId val="48304896"/>
      </c:barChart>
      <c:catAx>
        <c:axId val="4803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304896"/>
        <c:crosses val="autoZero"/>
        <c:auto val="1"/>
        <c:lblAlgn val="ctr"/>
        <c:lblOffset val="100"/>
        <c:noMultiLvlLbl val="0"/>
      </c:catAx>
      <c:valAx>
        <c:axId val="4830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36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217D0-1052-4EBF-83AD-0D11172EC067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0A33A-48D6-44E8-B98F-3E5CC6355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8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4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4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2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0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6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6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1EF9-CCFF-4CD8-A00B-5F332B0649B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00EB-B272-4A56-94DF-41ABD35C1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txBody>
          <a:bodyPr>
            <a:normAutofit/>
          </a:bodyPr>
          <a:lstStyle/>
          <a:p>
            <a:r>
              <a:rPr lang="en-US" b="1" dirty="0"/>
              <a:t>BALANCING THE COSTS AND REVENUES FROM VISITORS TO LAGUNA BEACH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b="1" dirty="0"/>
              <a:t>by John Thomas</a:t>
            </a:r>
          </a:p>
          <a:p>
            <a:endParaRPr lang="en-US" sz="1800" b="1" dirty="0"/>
          </a:p>
          <a:p>
            <a:r>
              <a:rPr lang="en-US" sz="1800" b="1" dirty="0"/>
              <a:t>with Dennis </a:t>
            </a:r>
            <a:r>
              <a:rPr lang="en-US" sz="1800" b="1" dirty="0" err="1"/>
              <a:t>Aigner</a:t>
            </a:r>
            <a:endParaRPr lang="en-US" sz="1800" b="1" dirty="0"/>
          </a:p>
          <a:p>
            <a:r>
              <a:rPr lang="en-US" sz="1800" b="1" dirty="0"/>
              <a:t>James </a:t>
            </a:r>
            <a:r>
              <a:rPr lang="en-US" sz="1800" b="1" dirty="0" err="1"/>
              <a:t>Danziger</a:t>
            </a:r>
            <a:endParaRPr lang="en-US" sz="1800" b="1" dirty="0"/>
          </a:p>
          <a:p>
            <a:r>
              <a:rPr lang="en-US" sz="1800" b="1" dirty="0"/>
              <a:t>Roger </a:t>
            </a:r>
            <a:r>
              <a:rPr lang="en-US" sz="1800" b="1" dirty="0" err="1"/>
              <a:t>McErlane</a:t>
            </a:r>
            <a:endParaRPr lang="en-US" sz="1800" b="1" dirty="0"/>
          </a:p>
          <a:p>
            <a:r>
              <a:rPr lang="en-US" sz="1800" b="1" dirty="0"/>
              <a:t>July 6, 2017</a:t>
            </a:r>
          </a:p>
        </p:txBody>
      </p:sp>
    </p:spTree>
    <p:extLst>
      <p:ext uri="{BB962C8B-B14F-4D97-AF65-F5344CB8AC3E}">
        <p14:creationId xmlns:p14="http://schemas.microsoft.com/office/powerpoint/2010/main" val="308618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COMPARATIVE BUDGET ANALYSIS: EXPENSE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069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COMPARATIVE BUDGET ANALYSIS: PUBLIC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15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Laguna’s Expenses Are 256% Times Those of Comparable Cities with Little or No Visitor Impact</a:t>
            </a:r>
          </a:p>
          <a:p>
            <a:r>
              <a:rPr lang="en-US" dirty="0"/>
              <a:t>Based on a Hypothetical Budget “But For Visitors”, the “Gap” Is Estimated to Be Over $20 million</a:t>
            </a:r>
          </a:p>
          <a:p>
            <a:r>
              <a:rPr lang="en-US" dirty="0"/>
              <a:t>Who Pays? The Residents!</a:t>
            </a:r>
          </a:p>
          <a:p>
            <a:r>
              <a:rPr lang="en-US" dirty="0"/>
              <a:t>One Significant Area of Cost: Alcohol-Related Public Safety</a:t>
            </a:r>
          </a:p>
        </p:txBody>
      </p:sp>
    </p:spTree>
    <p:extLst>
      <p:ext uri="{BB962C8B-B14F-4D97-AF65-F5344CB8AC3E}">
        <p14:creationId xmlns:p14="http://schemas.microsoft.com/office/powerpoint/2010/main" val="43406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dirty="0"/>
              <a:t>Hypothetical Laguna Beach 2017-2018 Budget Based on Comparison to Average of Four California Cities closest to Laguna Without Tourists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67704"/>
              </p:ext>
            </p:extLst>
          </p:nvPr>
        </p:nvGraphicFramePr>
        <p:xfrm>
          <a:off x="1219200" y="1143000"/>
          <a:ext cx="6858000" cy="48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9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8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Total Budget FY 2017-2018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Hypothetical Laguna Budget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Funds</a:t>
                      </a:r>
                      <a:endParaRPr lang="en-US" sz="10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Residents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Visitors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93,747,400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$ 60,547,400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33,200,000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93,747,400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Sources of Funds</a:t>
                      </a:r>
                      <a:endParaRPr lang="en-US" sz="10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93,747,400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$ 60,547,400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33,200,000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93,747,400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Funds</a:t>
                      </a:r>
                      <a:endParaRPr lang="en-US" sz="1000" b="0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Council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82,600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32,266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50,334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82,600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Manager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894,600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349,453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545,147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894,600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Clerk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389,900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152,305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237,595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389,900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Treasurer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181,900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71,055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110,845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181,900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Attorney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750,000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292,969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457,031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750,000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Services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3,628,200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1,417,266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2,210,934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3,628,200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18,436,200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7,201,641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11,234,559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18,436,200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12,453,000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4,864,453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7,588,547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12,453,000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Marine Safety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3,282,900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1,282,383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2,000,517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3,282,900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Works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30,512,000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$ 11,918,750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18,593,250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30,512,000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Quality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10,982,000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4,289,844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6,692,156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10,982,000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Development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5,643,100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2,204,336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3,438,764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5,643,100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Services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2,683,700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1,048,320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1,635,380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2,683,700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 Arts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2,495,900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974,961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1,520,939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2,495,900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Uses of Funds</a:t>
                      </a:r>
                      <a:endParaRPr lang="en-US" sz="10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92,416,000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$ 36,100,000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56,316,000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92,416,000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300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3004"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Factor:  Laguna's Expenses as Percentage of Average of Other Four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8188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Between Incremental Cost and Revenue From Visitors -- "The Gap"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(23,116,000)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Revenue From Visitors (Per May 23, 2107 Staff Report Estimate) -- Other Estimates are lower)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6" marR="4526" marT="452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356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COMPARISONS OF ALCOHOL-RELATED STATISTICS TO OTHER BEACH CITIES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172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COMPARISONS OF ALCOHOL-RELATED STATISTICS TO OTHER BEACH CITIES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421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APPROACHES TO CLOSE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Tax/Gross Receipts Tax on Restaurants and Bars</a:t>
            </a:r>
          </a:p>
          <a:p>
            <a:r>
              <a:rPr lang="en-US" dirty="0"/>
              <a:t>BID/TBID Restaurants and Bars</a:t>
            </a:r>
          </a:p>
          <a:p>
            <a:r>
              <a:rPr lang="en-US" dirty="0"/>
              <a:t>Extend the Hotel Tax to Other Revenue Sources</a:t>
            </a:r>
          </a:p>
          <a:p>
            <a:r>
              <a:rPr lang="en-US" dirty="0"/>
              <a:t>Restaurant and Bar Business License Fees </a:t>
            </a:r>
          </a:p>
          <a:p>
            <a:r>
              <a:rPr lang="en-US" dirty="0"/>
              <a:t>Pageant of the Masters Tax</a:t>
            </a:r>
          </a:p>
          <a:p>
            <a:r>
              <a:rPr lang="en-US" dirty="0"/>
              <a:t>Local Sales Tax Increase</a:t>
            </a:r>
          </a:p>
        </p:txBody>
      </p:sp>
    </p:spTree>
    <p:extLst>
      <p:ext uri="{BB962C8B-B14F-4D97-AF65-F5344CB8AC3E}">
        <p14:creationId xmlns:p14="http://schemas.microsoft.com/office/powerpoint/2010/main" val="1159176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MORE APPROACHES TO CLOSE THE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Parcel Tax on All Commercial </a:t>
            </a:r>
          </a:p>
          <a:p>
            <a:r>
              <a:rPr lang="en-US" dirty="0"/>
              <a:t>Community Service District (CFD: Mello-</a:t>
            </a:r>
            <a:r>
              <a:rPr lang="en-US" dirty="0" err="1"/>
              <a:t>Roos</a:t>
            </a:r>
            <a:r>
              <a:rPr lang="en-US" dirty="0"/>
              <a:t>)</a:t>
            </a:r>
          </a:p>
          <a:p>
            <a:r>
              <a:rPr lang="en-US" dirty="0"/>
              <a:t>Increase Parking Fees</a:t>
            </a:r>
          </a:p>
          <a:p>
            <a:r>
              <a:rPr lang="en-US" dirty="0"/>
              <a:t>Establish Fee on Non-Residents for Public Safety Rendered</a:t>
            </a:r>
          </a:p>
          <a:p>
            <a:r>
              <a:rPr lang="en-US" dirty="0"/>
              <a:t>Annual CUP and/or AUP for Food and Beverage Sellers</a:t>
            </a:r>
          </a:p>
          <a:p>
            <a:r>
              <a:rPr lang="en-US"/>
              <a:t>City Business Income Tax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6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Bottom Line</a:t>
            </a:r>
          </a:p>
          <a:p>
            <a:r>
              <a:rPr lang="en-US" dirty="0"/>
              <a:t>City Budget Projections: A Looming Deficit</a:t>
            </a:r>
          </a:p>
          <a:p>
            <a:r>
              <a:rPr lang="en-US" dirty="0"/>
              <a:t>Revenue from Visitors: An Attribution Analysis</a:t>
            </a:r>
          </a:p>
          <a:p>
            <a:r>
              <a:rPr lang="en-US" dirty="0"/>
              <a:t>Cost of Visitors: A Comparative Analysis</a:t>
            </a:r>
          </a:p>
          <a:p>
            <a:r>
              <a:rPr lang="en-US" dirty="0"/>
              <a:t>The Gap and Who Pays</a:t>
            </a:r>
          </a:p>
          <a:p>
            <a:r>
              <a:rPr lang="en-US" dirty="0"/>
              <a:t>Comparisons of Alcohol-Related Statistics to Other Beach Cities</a:t>
            </a:r>
          </a:p>
          <a:p>
            <a:r>
              <a:rPr lang="en-US" dirty="0"/>
              <a:t>Approaches to Address the Gap</a:t>
            </a:r>
          </a:p>
        </p:txBody>
      </p:sp>
    </p:spTree>
    <p:extLst>
      <p:ext uri="{BB962C8B-B14F-4D97-AF65-F5344CB8AC3E}">
        <p14:creationId xmlns:p14="http://schemas.microsoft.com/office/powerpoint/2010/main" val="419687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Although the 6.3 M annual visitors to Laguna provide a variety of benefits and revenues, they also generate high costs.</a:t>
            </a:r>
          </a:p>
          <a:p>
            <a:r>
              <a:rPr lang="en-US" dirty="0"/>
              <a:t>Just focusing on the costs that can be monetized, residents subsidize visitors by at least $20 M per year.</a:t>
            </a:r>
          </a:p>
          <a:p>
            <a:r>
              <a:rPr lang="en-US" dirty="0"/>
              <a:t>It is desirable to identify and implement politically-feasible policies that capture more revenue from visitors.</a:t>
            </a:r>
          </a:p>
        </p:txBody>
      </p:sp>
    </p:spTree>
    <p:extLst>
      <p:ext uri="{BB962C8B-B14F-4D97-AF65-F5344CB8AC3E}">
        <p14:creationId xmlns:p14="http://schemas.microsoft.com/office/powerpoint/2010/main" val="265600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30465233"/>
              </p:ext>
            </p:extLst>
          </p:nvPr>
        </p:nvGraphicFramePr>
        <p:xfrm>
          <a:off x="228600" y="14478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524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By Fiscal Year 2019-2020 Laguna 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Will Begin To Experience Operating Deficits</a:t>
            </a:r>
          </a:p>
        </p:txBody>
      </p:sp>
    </p:spTree>
    <p:extLst>
      <p:ext uri="{BB962C8B-B14F-4D97-AF65-F5344CB8AC3E}">
        <p14:creationId xmlns:p14="http://schemas.microsoft.com/office/powerpoint/2010/main" val="230574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COMPARISON OF ANNUAL VISITORS PER CAPITA TO OTHER OC CITIES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83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ESTIMATED REVENUE FROM VISITORS VS. RESIDENTS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447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83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ESTIMATED REVENUE FROM VISITORS AND RESIDENTS</a:t>
            </a:r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17708" y="1282701"/>
            <a:ext cx="8758105" cy="5153026"/>
            <a:chOff x="538" y="619"/>
            <a:chExt cx="4750" cy="3246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545" y="672"/>
              <a:ext cx="4670" cy="3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29" name="Group 205"/>
            <p:cNvGrpSpPr>
              <a:grpSpLocks/>
            </p:cNvGrpSpPr>
            <p:nvPr/>
          </p:nvGrpSpPr>
          <p:grpSpPr bwMode="auto">
            <a:xfrm>
              <a:off x="538" y="619"/>
              <a:ext cx="4750" cy="3246"/>
              <a:chOff x="538" y="619"/>
              <a:chExt cx="4750" cy="3246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45" y="1935"/>
                <a:ext cx="2588" cy="29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45" y="3229"/>
                <a:ext cx="2588" cy="30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1692" y="937"/>
                <a:ext cx="3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Source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3300" y="664"/>
                <a:ext cx="4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Adjusted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3300" y="793"/>
                <a:ext cx="4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Resident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3294" y="922"/>
                <a:ext cx="43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Revenue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3994" y="619"/>
                <a:ext cx="4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Adjusted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047" y="770"/>
                <a:ext cx="37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Visitor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001" y="922"/>
                <a:ext cx="44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Revenue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541" y="922"/>
                <a:ext cx="74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Adjusted Totals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65" y="1081"/>
                <a:ext cx="278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Property Tax From Residences and Resident Serving Commercial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3367" y="1081"/>
                <a:ext cx="5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29,039,905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3173" y="1081"/>
                <a:ext cx="2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3354" y="1081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735" y="1073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29,039,905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574" y="1073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721" y="1073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65" y="1224"/>
                <a:ext cx="109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All Other From Residents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3367" y="1224"/>
                <a:ext cx="5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11,765,020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3173" y="1224"/>
                <a:ext cx="2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3354" y="1224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735" y="1217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11,765,020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574" y="1217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721" y="1217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65" y="1368"/>
                <a:ext cx="12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Wastewater Service Charges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3414" y="1368"/>
                <a:ext cx="4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8,966,772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3173" y="1368"/>
                <a:ext cx="2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3407" y="1368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781" y="1360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8,966,772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4574" y="1360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4781" y="1360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565" y="1512"/>
                <a:ext cx="2528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Charges for Current Services (Incl Refuse Service Charges)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3414" y="1512"/>
                <a:ext cx="4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5,626,000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3173" y="1512"/>
                <a:ext cx="2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3407" y="1512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/>
            </p:nvSpPr>
            <p:spPr bwMode="auto">
              <a:xfrm>
                <a:off x="4781" y="1504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5,626,000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Rectangle 41"/>
              <p:cNvSpPr>
                <a:spLocks noChangeArrowheads="1"/>
              </p:cNvSpPr>
              <p:nvPr/>
            </p:nvSpPr>
            <p:spPr bwMode="auto">
              <a:xfrm>
                <a:off x="4574" y="1504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4781" y="1504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565" y="1656"/>
                <a:ext cx="114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Sales Tax From Residents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3414" y="1656"/>
                <a:ext cx="4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2,105,280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/>
            </p:nvSpPr>
            <p:spPr bwMode="auto">
              <a:xfrm>
                <a:off x="3173" y="1656"/>
                <a:ext cx="2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/>
            </p:nvSpPr>
            <p:spPr bwMode="auto">
              <a:xfrm>
                <a:off x="3407" y="1656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auto">
              <a:xfrm>
                <a:off x="4781" y="1648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2,105,280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4574" y="1648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4781" y="1648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565" y="1799"/>
                <a:ext cx="1648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Parking Lots &amp; Meters From Residents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3414" y="1799"/>
                <a:ext cx="45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1,188,800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3173" y="1799"/>
                <a:ext cx="2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3407" y="1799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4781" y="1792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1,188,800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4574" y="1792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4781" y="1792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565" y="1943"/>
                <a:ext cx="142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Revenue From Residents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3367" y="1943"/>
                <a:ext cx="5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58,691,777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3173" y="1943"/>
                <a:ext cx="2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3354" y="1943"/>
                <a:ext cx="6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/>
            </p:nvSpPr>
            <p:spPr bwMode="auto">
              <a:xfrm>
                <a:off x="565" y="2231"/>
                <a:ext cx="159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Hotel Tax (Transient Occupancy Tax)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4047" y="2223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10,692,000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7" name="Rectangle 63"/>
              <p:cNvSpPr>
                <a:spLocks noChangeArrowheads="1"/>
              </p:cNvSpPr>
              <p:nvPr/>
            </p:nvSpPr>
            <p:spPr bwMode="auto">
              <a:xfrm>
                <a:off x="3887" y="2223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4034" y="2223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/>
            </p:nvSpPr>
            <p:spPr bwMode="auto">
              <a:xfrm>
                <a:off x="4735" y="2223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10,692,000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4574" y="2223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/>
            </p:nvSpPr>
            <p:spPr bwMode="auto">
              <a:xfrm>
                <a:off x="4721" y="2223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565" y="2374"/>
                <a:ext cx="153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Parking Lots &amp; Meters From Visitors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4094" y="2367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4,755,200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3887" y="2367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4094" y="2367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4781" y="2367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4,755,200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7" name="Rectangle 73"/>
              <p:cNvSpPr>
                <a:spLocks noChangeArrowheads="1"/>
              </p:cNvSpPr>
              <p:nvPr/>
            </p:nvSpPr>
            <p:spPr bwMode="auto">
              <a:xfrm>
                <a:off x="4574" y="2367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/>
            </p:nvSpPr>
            <p:spPr bwMode="auto">
              <a:xfrm>
                <a:off x="4781" y="2367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/>
            </p:nvSpPr>
            <p:spPr bwMode="auto">
              <a:xfrm>
                <a:off x="565" y="2518"/>
                <a:ext cx="103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Sales Tax From Visitors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/>
            </p:nvSpPr>
            <p:spPr bwMode="auto">
              <a:xfrm>
                <a:off x="4094" y="2510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3,398,720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/>
            </p:nvSpPr>
            <p:spPr bwMode="auto">
              <a:xfrm>
                <a:off x="3887" y="2510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/>
            </p:nvSpPr>
            <p:spPr bwMode="auto">
              <a:xfrm>
                <a:off x="4094" y="2510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/>
            </p:nvSpPr>
            <p:spPr bwMode="auto">
              <a:xfrm>
                <a:off x="4781" y="2510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3,398,720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4" name="Rectangle 80"/>
              <p:cNvSpPr>
                <a:spLocks noChangeArrowheads="1"/>
              </p:cNvSpPr>
              <p:nvPr/>
            </p:nvSpPr>
            <p:spPr bwMode="auto">
              <a:xfrm>
                <a:off x="4574" y="2510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5" name="Rectangle 81"/>
              <p:cNvSpPr>
                <a:spLocks noChangeArrowheads="1"/>
              </p:cNvSpPr>
              <p:nvPr/>
            </p:nvSpPr>
            <p:spPr bwMode="auto">
              <a:xfrm>
                <a:off x="4781" y="2510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565" y="2662"/>
                <a:ext cx="1715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Charges for Current Services-- BID Only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4094" y="2654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2,110,000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/>
            </p:nvSpPr>
            <p:spPr bwMode="auto">
              <a:xfrm>
                <a:off x="3887" y="2654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/>
            </p:nvSpPr>
            <p:spPr bwMode="auto">
              <a:xfrm>
                <a:off x="4094" y="2654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/>
            </p:nvSpPr>
            <p:spPr bwMode="auto">
              <a:xfrm>
                <a:off x="4781" y="2654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2,110,000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1" name="Rectangle 87"/>
              <p:cNvSpPr>
                <a:spLocks noChangeArrowheads="1"/>
              </p:cNvSpPr>
              <p:nvPr/>
            </p:nvSpPr>
            <p:spPr bwMode="auto">
              <a:xfrm>
                <a:off x="4574" y="2654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4781" y="2654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/>
            </p:nvSpPr>
            <p:spPr bwMode="auto">
              <a:xfrm>
                <a:off x="565" y="2806"/>
                <a:ext cx="2662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Property Tax From Tourist Dependent  Commercial &amp; Industrial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/>
            </p:nvSpPr>
            <p:spPr bwMode="auto">
              <a:xfrm>
                <a:off x="4094" y="2798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1,679,095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3887" y="2798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4094" y="2798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7" name="Rectangle 93"/>
              <p:cNvSpPr>
                <a:spLocks noChangeArrowheads="1"/>
              </p:cNvSpPr>
              <p:nvPr/>
            </p:nvSpPr>
            <p:spPr bwMode="auto">
              <a:xfrm>
                <a:off x="4781" y="2798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1,679,095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8" name="Rectangle 94"/>
              <p:cNvSpPr>
                <a:spLocks noChangeArrowheads="1"/>
              </p:cNvSpPr>
              <p:nvPr/>
            </p:nvSpPr>
            <p:spPr bwMode="auto">
              <a:xfrm>
                <a:off x="4574" y="2798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9" name="Rectangle 95"/>
              <p:cNvSpPr>
                <a:spLocks noChangeArrowheads="1"/>
              </p:cNvSpPr>
              <p:nvPr/>
            </p:nvSpPr>
            <p:spPr bwMode="auto">
              <a:xfrm>
                <a:off x="4781" y="2798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0" name="Rectangle 96"/>
              <p:cNvSpPr>
                <a:spLocks noChangeArrowheads="1"/>
              </p:cNvSpPr>
              <p:nvPr/>
            </p:nvSpPr>
            <p:spPr bwMode="auto">
              <a:xfrm>
                <a:off x="565" y="2949"/>
                <a:ext cx="98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All Other From Visitors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1" name="Rectangle 97"/>
              <p:cNvSpPr>
                <a:spLocks noChangeArrowheads="1"/>
              </p:cNvSpPr>
              <p:nvPr/>
            </p:nvSpPr>
            <p:spPr bwMode="auto">
              <a:xfrm>
                <a:off x="4094" y="2942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1,113,680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2" name="Rectangle 98"/>
              <p:cNvSpPr>
                <a:spLocks noChangeArrowheads="1"/>
              </p:cNvSpPr>
              <p:nvPr/>
            </p:nvSpPr>
            <p:spPr bwMode="auto">
              <a:xfrm>
                <a:off x="3887" y="2942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3" name="Rectangle 99"/>
              <p:cNvSpPr>
                <a:spLocks noChangeArrowheads="1"/>
              </p:cNvSpPr>
              <p:nvPr/>
            </p:nvSpPr>
            <p:spPr bwMode="auto">
              <a:xfrm>
                <a:off x="4094" y="2942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4" name="Rectangle 100"/>
              <p:cNvSpPr>
                <a:spLocks noChangeArrowheads="1"/>
              </p:cNvSpPr>
              <p:nvPr/>
            </p:nvSpPr>
            <p:spPr bwMode="auto">
              <a:xfrm>
                <a:off x="4781" y="2942"/>
                <a:ext cx="48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1,113,680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5" name="Rectangle 101"/>
              <p:cNvSpPr>
                <a:spLocks noChangeArrowheads="1"/>
              </p:cNvSpPr>
              <p:nvPr/>
            </p:nvSpPr>
            <p:spPr bwMode="auto">
              <a:xfrm>
                <a:off x="4574" y="2942"/>
                <a:ext cx="30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6" name="Rectangle 102"/>
              <p:cNvSpPr>
                <a:spLocks noChangeArrowheads="1"/>
              </p:cNvSpPr>
              <p:nvPr/>
            </p:nvSpPr>
            <p:spPr bwMode="auto">
              <a:xfrm>
                <a:off x="4781" y="2942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7" name="Rectangle 103"/>
              <p:cNvSpPr>
                <a:spLocks noChangeArrowheads="1"/>
              </p:cNvSpPr>
              <p:nvPr/>
            </p:nvSpPr>
            <p:spPr bwMode="auto">
              <a:xfrm>
                <a:off x="565" y="3093"/>
                <a:ext cx="127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Wastewater from Commercial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8" name="Rectangle 104"/>
              <p:cNvSpPr>
                <a:spLocks noChangeArrowheads="1"/>
              </p:cNvSpPr>
              <p:nvPr/>
            </p:nvSpPr>
            <p:spPr bwMode="auto">
              <a:xfrm>
                <a:off x="4167" y="3085"/>
                <a:ext cx="40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654,228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9" name="Rectangle 105"/>
              <p:cNvSpPr>
                <a:spLocks noChangeArrowheads="1"/>
              </p:cNvSpPr>
              <p:nvPr/>
            </p:nvSpPr>
            <p:spPr bwMode="auto">
              <a:xfrm>
                <a:off x="3887" y="3085"/>
                <a:ext cx="37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0" name="Rectangle 106"/>
              <p:cNvSpPr>
                <a:spLocks noChangeArrowheads="1"/>
              </p:cNvSpPr>
              <p:nvPr/>
            </p:nvSpPr>
            <p:spPr bwMode="auto">
              <a:xfrm>
                <a:off x="4154" y="3085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1" name="Rectangle 107"/>
              <p:cNvSpPr>
                <a:spLocks noChangeArrowheads="1"/>
              </p:cNvSpPr>
              <p:nvPr/>
            </p:nvSpPr>
            <p:spPr bwMode="auto">
              <a:xfrm>
                <a:off x="4855" y="3085"/>
                <a:ext cx="40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654,228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2" name="Rectangle 108"/>
              <p:cNvSpPr>
                <a:spLocks noChangeArrowheads="1"/>
              </p:cNvSpPr>
              <p:nvPr/>
            </p:nvSpPr>
            <p:spPr bwMode="auto">
              <a:xfrm>
                <a:off x="4574" y="3085"/>
                <a:ext cx="37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 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3" name="Rectangle 109"/>
              <p:cNvSpPr>
                <a:spLocks noChangeArrowheads="1"/>
              </p:cNvSpPr>
              <p:nvPr/>
            </p:nvSpPr>
            <p:spPr bwMode="auto">
              <a:xfrm>
                <a:off x="4841" y="3085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4" name="Rectangle 110"/>
              <p:cNvSpPr>
                <a:spLocks noChangeArrowheads="1"/>
              </p:cNvSpPr>
              <p:nvPr/>
            </p:nvSpPr>
            <p:spPr bwMode="auto">
              <a:xfrm>
                <a:off x="565" y="3237"/>
                <a:ext cx="1314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Revenue From Visitors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5" name="Rectangle 111"/>
              <p:cNvSpPr>
                <a:spLocks noChangeArrowheads="1"/>
              </p:cNvSpPr>
              <p:nvPr/>
            </p:nvSpPr>
            <p:spPr bwMode="auto">
              <a:xfrm>
                <a:off x="4047" y="3229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24,402,923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/>
            </p:nvSpPr>
            <p:spPr bwMode="auto">
              <a:xfrm>
                <a:off x="3887" y="3229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/>
            </p:nvSpPr>
            <p:spPr bwMode="auto">
              <a:xfrm>
                <a:off x="4034" y="3229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8" name="Rectangle 114"/>
              <p:cNvSpPr>
                <a:spLocks noChangeArrowheads="1"/>
              </p:cNvSpPr>
              <p:nvPr/>
            </p:nvSpPr>
            <p:spPr bwMode="auto">
              <a:xfrm>
                <a:off x="565" y="3381"/>
                <a:ext cx="80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Total All Sources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9" name="Rectangle 115"/>
              <p:cNvSpPr>
                <a:spLocks noChangeArrowheads="1"/>
              </p:cNvSpPr>
              <p:nvPr/>
            </p:nvSpPr>
            <p:spPr bwMode="auto">
              <a:xfrm>
                <a:off x="4735" y="3373"/>
                <a:ext cx="5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83,094,700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0" name="Rectangle 116"/>
              <p:cNvSpPr>
                <a:spLocks noChangeArrowheads="1"/>
              </p:cNvSpPr>
              <p:nvPr/>
            </p:nvSpPr>
            <p:spPr bwMode="auto">
              <a:xfrm>
                <a:off x="4574" y="3373"/>
                <a:ext cx="22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$    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/>
            </p:nvSpPr>
            <p:spPr bwMode="auto">
              <a:xfrm>
                <a:off x="4721" y="3373"/>
                <a:ext cx="8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2" name="Rectangle 118"/>
              <p:cNvSpPr>
                <a:spLocks noChangeArrowheads="1"/>
              </p:cNvSpPr>
              <p:nvPr/>
            </p:nvSpPr>
            <p:spPr bwMode="auto">
              <a:xfrm>
                <a:off x="3654" y="3676"/>
                <a:ext cx="28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71%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3" name="Rectangle 119"/>
              <p:cNvSpPr>
                <a:spLocks noChangeArrowheads="1"/>
              </p:cNvSpPr>
              <p:nvPr/>
            </p:nvSpPr>
            <p:spPr bwMode="auto">
              <a:xfrm>
                <a:off x="4341" y="3676"/>
                <a:ext cx="240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29%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981" y="3676"/>
                <a:ext cx="29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100%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5" name="Line 121"/>
              <p:cNvSpPr>
                <a:spLocks noChangeShapeType="1"/>
              </p:cNvSpPr>
              <p:nvPr/>
            </p:nvSpPr>
            <p:spPr bwMode="auto">
              <a:xfrm flipV="1">
                <a:off x="545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6" name="Rectangle 122"/>
              <p:cNvSpPr>
                <a:spLocks noChangeArrowheads="1"/>
              </p:cNvSpPr>
              <p:nvPr/>
            </p:nvSpPr>
            <p:spPr bwMode="auto">
              <a:xfrm>
                <a:off x="545" y="664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/>
            </p:nvSpPr>
            <p:spPr bwMode="auto">
              <a:xfrm flipV="1">
                <a:off x="3127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" name="Rectangle 124"/>
              <p:cNvSpPr>
                <a:spLocks noChangeArrowheads="1"/>
              </p:cNvSpPr>
              <p:nvPr/>
            </p:nvSpPr>
            <p:spPr bwMode="auto">
              <a:xfrm>
                <a:off x="3127" y="664"/>
                <a:ext cx="6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/>
            </p:nvSpPr>
            <p:spPr bwMode="auto">
              <a:xfrm flipV="1">
                <a:off x="3834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" name="Rectangle 126"/>
              <p:cNvSpPr>
                <a:spLocks noChangeArrowheads="1"/>
              </p:cNvSpPr>
              <p:nvPr/>
            </p:nvSpPr>
            <p:spPr bwMode="auto">
              <a:xfrm>
                <a:off x="3834" y="664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/>
            </p:nvSpPr>
            <p:spPr bwMode="auto">
              <a:xfrm flipV="1">
                <a:off x="4521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2" name="Rectangle 128"/>
              <p:cNvSpPr>
                <a:spLocks noChangeArrowheads="1"/>
              </p:cNvSpPr>
              <p:nvPr/>
            </p:nvSpPr>
            <p:spPr bwMode="auto">
              <a:xfrm>
                <a:off x="4521" y="664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3" name="Rectangle 129"/>
              <p:cNvSpPr>
                <a:spLocks noChangeArrowheads="1"/>
              </p:cNvSpPr>
              <p:nvPr/>
            </p:nvSpPr>
            <p:spPr bwMode="auto">
              <a:xfrm>
                <a:off x="552" y="664"/>
                <a:ext cx="4663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/>
            </p:nvSpPr>
            <p:spPr bwMode="auto">
              <a:xfrm flipV="1">
                <a:off x="5208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5" name="Rectangle 131"/>
              <p:cNvSpPr>
                <a:spLocks noChangeArrowheads="1"/>
              </p:cNvSpPr>
              <p:nvPr/>
            </p:nvSpPr>
            <p:spPr bwMode="auto">
              <a:xfrm>
                <a:off x="5208" y="664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/>
            </p:nvSpPr>
            <p:spPr bwMode="auto">
              <a:xfrm>
                <a:off x="552" y="1073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" name="Rectangle 133"/>
              <p:cNvSpPr>
                <a:spLocks noChangeArrowheads="1"/>
              </p:cNvSpPr>
              <p:nvPr/>
            </p:nvSpPr>
            <p:spPr bwMode="auto">
              <a:xfrm>
                <a:off x="552" y="1073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/>
            </p:nvSpPr>
            <p:spPr bwMode="auto">
              <a:xfrm>
                <a:off x="552" y="1217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" name="Rectangle 135"/>
              <p:cNvSpPr>
                <a:spLocks noChangeArrowheads="1"/>
              </p:cNvSpPr>
              <p:nvPr/>
            </p:nvSpPr>
            <p:spPr bwMode="auto">
              <a:xfrm>
                <a:off x="552" y="1217"/>
                <a:ext cx="4650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/>
            </p:nvSpPr>
            <p:spPr bwMode="auto">
              <a:xfrm>
                <a:off x="552" y="1360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1" name="Rectangle 137"/>
              <p:cNvSpPr>
                <a:spLocks noChangeArrowheads="1"/>
              </p:cNvSpPr>
              <p:nvPr/>
            </p:nvSpPr>
            <p:spPr bwMode="auto">
              <a:xfrm>
                <a:off x="552" y="1360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/>
            </p:nvSpPr>
            <p:spPr bwMode="auto">
              <a:xfrm>
                <a:off x="552" y="1504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3" name="Rectangle 139"/>
              <p:cNvSpPr>
                <a:spLocks noChangeArrowheads="1"/>
              </p:cNvSpPr>
              <p:nvPr/>
            </p:nvSpPr>
            <p:spPr bwMode="auto">
              <a:xfrm>
                <a:off x="552" y="1504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/>
            </p:nvSpPr>
            <p:spPr bwMode="auto">
              <a:xfrm>
                <a:off x="552" y="1648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5" name="Rectangle 141"/>
              <p:cNvSpPr>
                <a:spLocks noChangeArrowheads="1"/>
              </p:cNvSpPr>
              <p:nvPr/>
            </p:nvSpPr>
            <p:spPr bwMode="auto">
              <a:xfrm>
                <a:off x="552" y="1648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/>
            </p:nvSpPr>
            <p:spPr bwMode="auto">
              <a:xfrm>
                <a:off x="552" y="1792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7" name="Rectangle 143"/>
              <p:cNvSpPr>
                <a:spLocks noChangeArrowheads="1"/>
              </p:cNvSpPr>
              <p:nvPr/>
            </p:nvSpPr>
            <p:spPr bwMode="auto">
              <a:xfrm>
                <a:off x="552" y="1792"/>
                <a:ext cx="4650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/>
            </p:nvSpPr>
            <p:spPr bwMode="auto">
              <a:xfrm>
                <a:off x="552" y="1935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" name="Rectangle 145"/>
              <p:cNvSpPr>
                <a:spLocks noChangeArrowheads="1"/>
              </p:cNvSpPr>
              <p:nvPr/>
            </p:nvSpPr>
            <p:spPr bwMode="auto">
              <a:xfrm>
                <a:off x="552" y="1935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/>
            </p:nvSpPr>
            <p:spPr bwMode="auto">
              <a:xfrm>
                <a:off x="552" y="2079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1" name="Rectangle 147"/>
              <p:cNvSpPr>
                <a:spLocks noChangeArrowheads="1"/>
              </p:cNvSpPr>
              <p:nvPr/>
            </p:nvSpPr>
            <p:spPr bwMode="auto">
              <a:xfrm>
                <a:off x="552" y="2079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/>
            </p:nvSpPr>
            <p:spPr bwMode="auto">
              <a:xfrm>
                <a:off x="552" y="2223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3" name="Rectangle 149"/>
              <p:cNvSpPr>
                <a:spLocks noChangeArrowheads="1"/>
              </p:cNvSpPr>
              <p:nvPr/>
            </p:nvSpPr>
            <p:spPr bwMode="auto">
              <a:xfrm>
                <a:off x="552" y="2223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/>
            </p:nvSpPr>
            <p:spPr bwMode="auto">
              <a:xfrm>
                <a:off x="552" y="2367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5" name="Rectangle 151"/>
              <p:cNvSpPr>
                <a:spLocks noChangeArrowheads="1"/>
              </p:cNvSpPr>
              <p:nvPr/>
            </p:nvSpPr>
            <p:spPr bwMode="auto">
              <a:xfrm>
                <a:off x="552" y="2367"/>
                <a:ext cx="4650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/>
            </p:nvSpPr>
            <p:spPr bwMode="auto">
              <a:xfrm>
                <a:off x="552" y="2510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7" name="Rectangle 153"/>
              <p:cNvSpPr>
                <a:spLocks noChangeArrowheads="1"/>
              </p:cNvSpPr>
              <p:nvPr/>
            </p:nvSpPr>
            <p:spPr bwMode="auto">
              <a:xfrm>
                <a:off x="552" y="2510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/>
            </p:nvSpPr>
            <p:spPr bwMode="auto">
              <a:xfrm>
                <a:off x="552" y="2654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" name="Rectangle 155"/>
              <p:cNvSpPr>
                <a:spLocks noChangeArrowheads="1"/>
              </p:cNvSpPr>
              <p:nvPr/>
            </p:nvSpPr>
            <p:spPr bwMode="auto">
              <a:xfrm>
                <a:off x="552" y="2654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/>
            </p:nvSpPr>
            <p:spPr bwMode="auto">
              <a:xfrm>
                <a:off x="552" y="2798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" name="Rectangle 157"/>
              <p:cNvSpPr>
                <a:spLocks noChangeArrowheads="1"/>
              </p:cNvSpPr>
              <p:nvPr/>
            </p:nvSpPr>
            <p:spPr bwMode="auto">
              <a:xfrm>
                <a:off x="552" y="2798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/>
            </p:nvSpPr>
            <p:spPr bwMode="auto">
              <a:xfrm>
                <a:off x="552" y="2942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3" name="Rectangle 159"/>
              <p:cNvSpPr>
                <a:spLocks noChangeArrowheads="1"/>
              </p:cNvSpPr>
              <p:nvPr/>
            </p:nvSpPr>
            <p:spPr bwMode="auto">
              <a:xfrm>
                <a:off x="552" y="2942"/>
                <a:ext cx="4650" cy="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/>
            </p:nvSpPr>
            <p:spPr bwMode="auto">
              <a:xfrm>
                <a:off x="552" y="3085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5" name="Rectangle 161"/>
              <p:cNvSpPr>
                <a:spLocks noChangeArrowheads="1"/>
              </p:cNvSpPr>
              <p:nvPr/>
            </p:nvSpPr>
            <p:spPr bwMode="auto">
              <a:xfrm>
                <a:off x="552" y="3085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/>
            </p:nvSpPr>
            <p:spPr bwMode="auto">
              <a:xfrm>
                <a:off x="552" y="3229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7" name="Rectangle 163"/>
              <p:cNvSpPr>
                <a:spLocks noChangeArrowheads="1"/>
              </p:cNvSpPr>
              <p:nvPr/>
            </p:nvSpPr>
            <p:spPr bwMode="auto">
              <a:xfrm>
                <a:off x="552" y="3229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/>
            </p:nvSpPr>
            <p:spPr bwMode="auto">
              <a:xfrm>
                <a:off x="552" y="3373"/>
                <a:ext cx="465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" name="Rectangle 165"/>
              <p:cNvSpPr>
                <a:spLocks noChangeArrowheads="1"/>
              </p:cNvSpPr>
              <p:nvPr/>
            </p:nvSpPr>
            <p:spPr bwMode="auto">
              <a:xfrm>
                <a:off x="552" y="3373"/>
                <a:ext cx="4650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" name="Rectangle 166"/>
              <p:cNvSpPr>
                <a:spLocks noChangeArrowheads="1"/>
              </p:cNvSpPr>
              <p:nvPr/>
            </p:nvSpPr>
            <p:spPr bwMode="auto">
              <a:xfrm>
                <a:off x="538" y="664"/>
                <a:ext cx="14" cy="286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/>
            </p:nvSpPr>
            <p:spPr bwMode="auto">
              <a:xfrm>
                <a:off x="3127" y="680"/>
                <a:ext cx="1" cy="28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2" name="Rectangle 168"/>
              <p:cNvSpPr>
                <a:spLocks noChangeArrowheads="1"/>
              </p:cNvSpPr>
              <p:nvPr/>
            </p:nvSpPr>
            <p:spPr bwMode="auto">
              <a:xfrm>
                <a:off x="3127" y="680"/>
                <a:ext cx="6" cy="28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/>
            </p:nvSpPr>
            <p:spPr bwMode="auto">
              <a:xfrm>
                <a:off x="3834" y="680"/>
                <a:ext cx="1" cy="28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4" name="Rectangle 170"/>
              <p:cNvSpPr>
                <a:spLocks noChangeArrowheads="1"/>
              </p:cNvSpPr>
              <p:nvPr/>
            </p:nvSpPr>
            <p:spPr bwMode="auto">
              <a:xfrm>
                <a:off x="3834" y="680"/>
                <a:ext cx="7" cy="28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/>
            </p:nvSpPr>
            <p:spPr bwMode="auto">
              <a:xfrm>
                <a:off x="4521" y="680"/>
                <a:ext cx="1" cy="28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6" name="Rectangle 172"/>
              <p:cNvSpPr>
                <a:spLocks noChangeArrowheads="1"/>
              </p:cNvSpPr>
              <p:nvPr/>
            </p:nvSpPr>
            <p:spPr bwMode="auto">
              <a:xfrm>
                <a:off x="4521" y="680"/>
                <a:ext cx="7" cy="28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7" name="Rectangle 173"/>
              <p:cNvSpPr>
                <a:spLocks noChangeArrowheads="1"/>
              </p:cNvSpPr>
              <p:nvPr/>
            </p:nvSpPr>
            <p:spPr bwMode="auto">
              <a:xfrm>
                <a:off x="552" y="3517"/>
                <a:ext cx="4663" cy="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" name="Rectangle 174"/>
              <p:cNvSpPr>
                <a:spLocks noChangeArrowheads="1"/>
              </p:cNvSpPr>
              <p:nvPr/>
            </p:nvSpPr>
            <p:spPr bwMode="auto">
              <a:xfrm>
                <a:off x="5202" y="680"/>
                <a:ext cx="13" cy="285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/>
            </p:nvSpPr>
            <p:spPr bwMode="auto">
              <a:xfrm>
                <a:off x="545" y="3532"/>
                <a:ext cx="1" cy="29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" name="Rectangle 176"/>
              <p:cNvSpPr>
                <a:spLocks noChangeArrowheads="1"/>
              </p:cNvSpPr>
              <p:nvPr/>
            </p:nvSpPr>
            <p:spPr bwMode="auto">
              <a:xfrm>
                <a:off x="545" y="3532"/>
                <a:ext cx="7" cy="302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/>
            </p:nvSpPr>
            <p:spPr bwMode="auto">
              <a:xfrm>
                <a:off x="3127" y="3532"/>
                <a:ext cx="1" cy="29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2" name="Rectangle 178"/>
              <p:cNvSpPr>
                <a:spLocks noChangeArrowheads="1"/>
              </p:cNvSpPr>
              <p:nvPr/>
            </p:nvSpPr>
            <p:spPr bwMode="auto">
              <a:xfrm>
                <a:off x="3127" y="3532"/>
                <a:ext cx="6" cy="302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/>
            </p:nvSpPr>
            <p:spPr bwMode="auto">
              <a:xfrm>
                <a:off x="3834" y="3532"/>
                <a:ext cx="1" cy="29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4" name="Rectangle 180"/>
              <p:cNvSpPr>
                <a:spLocks noChangeArrowheads="1"/>
              </p:cNvSpPr>
              <p:nvPr/>
            </p:nvSpPr>
            <p:spPr bwMode="auto">
              <a:xfrm>
                <a:off x="3834" y="3532"/>
                <a:ext cx="7" cy="302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/>
            </p:nvSpPr>
            <p:spPr bwMode="auto">
              <a:xfrm>
                <a:off x="4521" y="3532"/>
                <a:ext cx="1" cy="29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6" name="Rectangle 182"/>
              <p:cNvSpPr>
                <a:spLocks noChangeArrowheads="1"/>
              </p:cNvSpPr>
              <p:nvPr/>
            </p:nvSpPr>
            <p:spPr bwMode="auto">
              <a:xfrm>
                <a:off x="4347" y="3504"/>
                <a:ext cx="7" cy="302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/>
            </p:nvSpPr>
            <p:spPr bwMode="auto">
              <a:xfrm>
                <a:off x="5208" y="3532"/>
                <a:ext cx="1" cy="295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" name="Rectangle 184"/>
              <p:cNvSpPr>
                <a:spLocks noChangeArrowheads="1"/>
              </p:cNvSpPr>
              <p:nvPr/>
            </p:nvSpPr>
            <p:spPr bwMode="auto">
              <a:xfrm>
                <a:off x="5208" y="3532"/>
                <a:ext cx="7" cy="302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/>
            </p:nvSpPr>
            <p:spPr bwMode="auto">
              <a:xfrm>
                <a:off x="5215" y="6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" name="Rectangle 186"/>
              <p:cNvSpPr>
                <a:spLocks noChangeArrowheads="1"/>
              </p:cNvSpPr>
              <p:nvPr/>
            </p:nvSpPr>
            <p:spPr bwMode="auto">
              <a:xfrm>
                <a:off x="5215" y="672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/>
            </p:nvSpPr>
            <p:spPr bwMode="auto">
              <a:xfrm>
                <a:off x="5215" y="10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2" name="Rectangle 188"/>
              <p:cNvSpPr>
                <a:spLocks noChangeArrowheads="1"/>
              </p:cNvSpPr>
              <p:nvPr/>
            </p:nvSpPr>
            <p:spPr bwMode="auto">
              <a:xfrm>
                <a:off x="5215" y="1073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/>
            </p:nvSpPr>
            <p:spPr bwMode="auto">
              <a:xfrm>
                <a:off x="5215" y="12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4" name="Rectangle 190"/>
              <p:cNvSpPr>
                <a:spLocks noChangeArrowheads="1"/>
              </p:cNvSpPr>
              <p:nvPr/>
            </p:nvSpPr>
            <p:spPr bwMode="auto">
              <a:xfrm>
                <a:off x="5215" y="1217"/>
                <a:ext cx="7" cy="7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/>
            </p:nvSpPr>
            <p:spPr bwMode="auto">
              <a:xfrm>
                <a:off x="5215" y="13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6" name="Rectangle 192"/>
              <p:cNvSpPr>
                <a:spLocks noChangeArrowheads="1"/>
              </p:cNvSpPr>
              <p:nvPr/>
            </p:nvSpPr>
            <p:spPr bwMode="auto">
              <a:xfrm>
                <a:off x="5215" y="1360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/>
            </p:nvSpPr>
            <p:spPr bwMode="auto">
              <a:xfrm>
                <a:off x="5215" y="15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8" name="Rectangle 194"/>
              <p:cNvSpPr>
                <a:spLocks noChangeArrowheads="1"/>
              </p:cNvSpPr>
              <p:nvPr/>
            </p:nvSpPr>
            <p:spPr bwMode="auto">
              <a:xfrm>
                <a:off x="5215" y="1504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/>
            </p:nvSpPr>
            <p:spPr bwMode="auto">
              <a:xfrm>
                <a:off x="5215" y="164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0" name="Rectangle 196"/>
              <p:cNvSpPr>
                <a:spLocks noChangeArrowheads="1"/>
              </p:cNvSpPr>
              <p:nvPr/>
            </p:nvSpPr>
            <p:spPr bwMode="auto">
              <a:xfrm>
                <a:off x="5215" y="1648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/>
            </p:nvSpPr>
            <p:spPr bwMode="auto">
              <a:xfrm>
                <a:off x="5215" y="179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" name="Rectangle 198"/>
              <p:cNvSpPr>
                <a:spLocks noChangeArrowheads="1"/>
              </p:cNvSpPr>
              <p:nvPr/>
            </p:nvSpPr>
            <p:spPr bwMode="auto">
              <a:xfrm>
                <a:off x="5215" y="1792"/>
                <a:ext cx="7" cy="7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/>
            </p:nvSpPr>
            <p:spPr bwMode="auto">
              <a:xfrm>
                <a:off x="5215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4" name="Rectangle 200"/>
              <p:cNvSpPr>
                <a:spLocks noChangeArrowheads="1"/>
              </p:cNvSpPr>
              <p:nvPr/>
            </p:nvSpPr>
            <p:spPr bwMode="auto">
              <a:xfrm>
                <a:off x="5215" y="1935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/>
            </p:nvSpPr>
            <p:spPr bwMode="auto">
              <a:xfrm>
                <a:off x="5215" y="2079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6" name="Rectangle 202"/>
              <p:cNvSpPr>
                <a:spLocks noChangeArrowheads="1"/>
              </p:cNvSpPr>
              <p:nvPr/>
            </p:nvSpPr>
            <p:spPr bwMode="auto">
              <a:xfrm>
                <a:off x="5215" y="2079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/>
            </p:nvSpPr>
            <p:spPr bwMode="auto">
              <a:xfrm>
                <a:off x="5215" y="22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8" name="Rectangle 204"/>
              <p:cNvSpPr>
                <a:spLocks noChangeArrowheads="1"/>
              </p:cNvSpPr>
              <p:nvPr/>
            </p:nvSpPr>
            <p:spPr bwMode="auto">
              <a:xfrm>
                <a:off x="5215" y="2223"/>
                <a:ext cx="7" cy="8"/>
              </a:xfrm>
              <a:prstGeom prst="rect">
                <a:avLst/>
              </a:prstGeom>
              <a:solidFill>
                <a:srgbClr val="DADC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0" name="Line 206"/>
            <p:cNvSpPr>
              <a:spLocks noChangeShapeType="1"/>
            </p:cNvSpPr>
            <p:nvPr/>
          </p:nvSpPr>
          <p:spPr bwMode="auto">
            <a:xfrm>
              <a:off x="5215" y="236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Rectangle 207"/>
            <p:cNvSpPr>
              <a:spLocks noChangeArrowheads="1"/>
            </p:cNvSpPr>
            <p:nvPr/>
          </p:nvSpPr>
          <p:spPr bwMode="auto">
            <a:xfrm>
              <a:off x="5215" y="2367"/>
              <a:ext cx="7" cy="7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Line 208"/>
            <p:cNvSpPr>
              <a:spLocks noChangeShapeType="1"/>
            </p:cNvSpPr>
            <p:nvPr/>
          </p:nvSpPr>
          <p:spPr bwMode="auto">
            <a:xfrm>
              <a:off x="5215" y="25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>
              <a:off x="5215" y="2510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210"/>
            <p:cNvSpPr>
              <a:spLocks noChangeShapeType="1"/>
            </p:cNvSpPr>
            <p:nvPr/>
          </p:nvSpPr>
          <p:spPr bwMode="auto">
            <a:xfrm>
              <a:off x="5215" y="26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Rectangle 211"/>
            <p:cNvSpPr>
              <a:spLocks noChangeArrowheads="1"/>
            </p:cNvSpPr>
            <p:nvPr/>
          </p:nvSpPr>
          <p:spPr bwMode="auto">
            <a:xfrm>
              <a:off x="5215" y="2654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Line 212"/>
            <p:cNvSpPr>
              <a:spLocks noChangeShapeType="1"/>
            </p:cNvSpPr>
            <p:nvPr/>
          </p:nvSpPr>
          <p:spPr bwMode="auto">
            <a:xfrm>
              <a:off x="5215" y="279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Rectangle 213"/>
            <p:cNvSpPr>
              <a:spLocks noChangeArrowheads="1"/>
            </p:cNvSpPr>
            <p:nvPr/>
          </p:nvSpPr>
          <p:spPr bwMode="auto">
            <a:xfrm>
              <a:off x="5215" y="2798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Line 214"/>
            <p:cNvSpPr>
              <a:spLocks noChangeShapeType="1"/>
            </p:cNvSpPr>
            <p:nvPr/>
          </p:nvSpPr>
          <p:spPr bwMode="auto">
            <a:xfrm>
              <a:off x="5215" y="29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Rectangle 215"/>
            <p:cNvSpPr>
              <a:spLocks noChangeArrowheads="1"/>
            </p:cNvSpPr>
            <p:nvPr/>
          </p:nvSpPr>
          <p:spPr bwMode="auto">
            <a:xfrm>
              <a:off x="5215" y="2942"/>
              <a:ext cx="7" cy="7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Line 216"/>
            <p:cNvSpPr>
              <a:spLocks noChangeShapeType="1"/>
            </p:cNvSpPr>
            <p:nvPr/>
          </p:nvSpPr>
          <p:spPr bwMode="auto">
            <a:xfrm>
              <a:off x="5215" y="308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Rectangle 217"/>
            <p:cNvSpPr>
              <a:spLocks noChangeArrowheads="1"/>
            </p:cNvSpPr>
            <p:nvPr/>
          </p:nvSpPr>
          <p:spPr bwMode="auto">
            <a:xfrm>
              <a:off x="5215" y="3085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Line 218"/>
            <p:cNvSpPr>
              <a:spLocks noChangeShapeType="1"/>
            </p:cNvSpPr>
            <p:nvPr/>
          </p:nvSpPr>
          <p:spPr bwMode="auto">
            <a:xfrm>
              <a:off x="5215" y="322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Rectangle 219"/>
            <p:cNvSpPr>
              <a:spLocks noChangeArrowheads="1"/>
            </p:cNvSpPr>
            <p:nvPr/>
          </p:nvSpPr>
          <p:spPr bwMode="auto">
            <a:xfrm>
              <a:off x="5215" y="3229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Line 220"/>
            <p:cNvSpPr>
              <a:spLocks noChangeShapeType="1"/>
            </p:cNvSpPr>
            <p:nvPr/>
          </p:nvSpPr>
          <p:spPr bwMode="auto">
            <a:xfrm>
              <a:off x="5215" y="337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Rectangle 221"/>
            <p:cNvSpPr>
              <a:spLocks noChangeArrowheads="1"/>
            </p:cNvSpPr>
            <p:nvPr/>
          </p:nvSpPr>
          <p:spPr bwMode="auto">
            <a:xfrm>
              <a:off x="5215" y="3373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Line 222"/>
            <p:cNvSpPr>
              <a:spLocks noChangeShapeType="1"/>
            </p:cNvSpPr>
            <p:nvPr/>
          </p:nvSpPr>
          <p:spPr bwMode="auto">
            <a:xfrm>
              <a:off x="5215" y="352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Rectangle 223"/>
            <p:cNvSpPr>
              <a:spLocks noChangeArrowheads="1"/>
            </p:cNvSpPr>
            <p:nvPr/>
          </p:nvSpPr>
          <p:spPr bwMode="auto">
            <a:xfrm>
              <a:off x="5215" y="3524"/>
              <a:ext cx="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Line 224"/>
            <p:cNvSpPr>
              <a:spLocks noChangeShapeType="1"/>
            </p:cNvSpPr>
            <p:nvPr/>
          </p:nvSpPr>
          <p:spPr bwMode="auto">
            <a:xfrm>
              <a:off x="545" y="3676"/>
              <a:ext cx="467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Rectangle 225"/>
            <p:cNvSpPr>
              <a:spLocks noChangeArrowheads="1"/>
            </p:cNvSpPr>
            <p:nvPr/>
          </p:nvSpPr>
          <p:spPr bwMode="auto">
            <a:xfrm>
              <a:off x="545" y="3676"/>
              <a:ext cx="4677" cy="7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Line 226"/>
            <p:cNvSpPr>
              <a:spLocks noChangeShapeType="1"/>
            </p:cNvSpPr>
            <p:nvPr/>
          </p:nvSpPr>
          <p:spPr bwMode="auto">
            <a:xfrm>
              <a:off x="545" y="3819"/>
              <a:ext cx="4670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Rectangle 227"/>
            <p:cNvSpPr>
              <a:spLocks noChangeArrowheads="1"/>
            </p:cNvSpPr>
            <p:nvPr/>
          </p:nvSpPr>
          <p:spPr bwMode="auto">
            <a:xfrm>
              <a:off x="545" y="3819"/>
              <a:ext cx="4677" cy="8"/>
            </a:xfrm>
            <a:prstGeom prst="rect">
              <a:avLst/>
            </a:prstGeom>
            <a:solidFill>
              <a:srgbClr val="DADCD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428451" y="600607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 of Total All Sources</a:t>
            </a:r>
          </a:p>
        </p:txBody>
      </p:sp>
    </p:spTree>
    <p:extLst>
      <p:ext uri="{BB962C8B-B14F-4D97-AF65-F5344CB8AC3E}">
        <p14:creationId xmlns:p14="http://schemas.microsoft.com/office/powerpoint/2010/main" val="332537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ESTIMATED COST OF VISITORS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Comparative Budget Analysis of Laguna Beach vs. Four Cities with Similar Populations but Limited Impact From Visitors</a:t>
            </a:r>
          </a:p>
        </p:txBody>
      </p:sp>
    </p:spTree>
    <p:extLst>
      <p:ext uri="{BB962C8B-B14F-4D97-AF65-F5344CB8AC3E}">
        <p14:creationId xmlns:p14="http://schemas.microsoft.com/office/powerpoint/2010/main" val="8895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COMPARATIVE BUDGET ANALYSIS: REVENUE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830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930</Words>
  <Application>Microsoft Office PowerPoint</Application>
  <PresentationFormat>On-screen Show (4:3)</PresentationFormat>
  <Paragraphs>284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BALANCING THE COSTS AND REVENUES FROM VISITORS TO LAGUNA BEACH</vt:lpstr>
      <vt:lpstr>OUTLINE</vt:lpstr>
      <vt:lpstr>THE BOTTOM LINE</vt:lpstr>
      <vt:lpstr>PowerPoint Presentation</vt:lpstr>
      <vt:lpstr>COMPARISON OF ANNUAL VISITORS PER CAPITA TO OTHER OC CITIES</vt:lpstr>
      <vt:lpstr>ESTIMATED REVENUE FROM VISITORS VS. RESIDENTS</vt:lpstr>
      <vt:lpstr>ESTIMATED REVENUE FROM VISITORS AND RESIDENTS</vt:lpstr>
      <vt:lpstr>ESTIMATED COST OF VISITORS</vt:lpstr>
      <vt:lpstr>COMPARATIVE BUDGET ANALYSIS: REVENUE</vt:lpstr>
      <vt:lpstr>COMPARATIVE BUDGET ANALYSIS: EXPENSE</vt:lpstr>
      <vt:lpstr>COMPARATIVE BUDGET ANALYSIS: PUBLIC SAFETY</vt:lpstr>
      <vt:lpstr>THE GAP</vt:lpstr>
      <vt:lpstr>Hypothetical Laguna Beach 2017-2018 Budget Based on Comparison to Average of Four California Cities closest to Laguna Without Tourists</vt:lpstr>
      <vt:lpstr>COMPARISONS OF ALCOHOL-RELATED STATISTICS TO OTHER BEACH CITIES</vt:lpstr>
      <vt:lpstr>COMPARISONS OF ALCOHOL-RELATED STATISTICS TO OTHER BEACH CITIES</vt:lpstr>
      <vt:lpstr>APPROACHES TO CLOSE THE GAP</vt:lpstr>
      <vt:lpstr>MORE APPROACHES TO CLOSE THE 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THE COSTS AND REVENUES FROM VISITORS TO LAGUNA BEACH</dc:title>
  <dc:creator>test</dc:creator>
  <cp:lastModifiedBy>John Thomas</cp:lastModifiedBy>
  <cp:revision>34</cp:revision>
  <cp:lastPrinted>2017-07-04T18:16:26Z</cp:lastPrinted>
  <dcterms:created xsi:type="dcterms:W3CDTF">2017-07-04T16:28:39Z</dcterms:created>
  <dcterms:modified xsi:type="dcterms:W3CDTF">2020-05-25T17:44:29Z</dcterms:modified>
</cp:coreProperties>
</file>