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57" r:id="rId4"/>
    <p:sldId id="261" r:id="rId5"/>
    <p:sldId id="262" r:id="rId6"/>
    <p:sldId id="268" r:id="rId7"/>
    <p:sldId id="267" r:id="rId8"/>
    <p:sldId id="258" r:id="rId9"/>
    <p:sldId id="266" r:id="rId10"/>
    <p:sldId id="259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94803"/>
  </p:normalViewPr>
  <p:slideViewPr>
    <p:cSldViewPr snapToGrid="0" snapToObjects="1">
      <p:cViewPr varScale="1">
        <p:scale>
          <a:sx n="116" d="100"/>
          <a:sy n="116" d="100"/>
        </p:scale>
        <p:origin x="20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E336B-D3A2-C840-B629-7400BEC9F5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6BBE8-0D90-1846-B141-3FC08F9C5E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48D946-A08A-CC42-95A9-092B7CC6D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A4084-A855-E04B-B6E2-627889D3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852D-91A3-B34F-B0E1-D695FDBF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447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4930A-02D0-2447-9548-1E1C76130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AD330-A6CF-2241-A522-05B8C3EC5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31494-3C8C-1144-A16A-86AED8924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473BD-4D3B-E843-8FFF-29FA7534E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AD5AE-8060-AE4F-893E-07FF57C53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51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22AE4B-3631-CB42-8E89-B5A164801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723BC-371D-1D40-B988-1FC627F22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E1169-42B6-5A4D-8D38-F3706F48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0C6D-3806-154F-AEFC-50649397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32ECC-5356-704B-AAEC-78D59D3A6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8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8A21-9025-6246-89AF-08060DCCD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41E26-B8F3-2B4B-BAC3-C65A20D46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00211-1322-B64F-AA23-1885FF805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D9256-2F63-0A4A-BAE7-8E295B61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732D9-42C1-CD45-817E-640210B95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49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CF057-BA69-A744-9154-96D6B8A4A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1BD17F-F517-7F42-8491-77BAE0B29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DBC85-1833-2249-8689-2A6C8D640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084AC-2F74-BA41-A229-79D0085C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A4595-BEC1-C448-BE13-3DDA1C5A5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4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FC7AC-4180-2C46-A87A-5B97E85A8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3F71F-AD50-E94A-BCA3-10F45FE566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0685A5-3779-8A42-AA44-D2B5BEF71B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4F9585-BC55-2A40-8422-4DF71B3F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E1CD4-26E6-254D-AEEF-27408B577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C04F0E-5F8F-9D45-81B4-ECCCCEC47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3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907E-D84B-1B4B-98A0-1502A9EB1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CE9F00-A26C-9D48-8AFF-D3F139B09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CDC6D5-289F-D044-A844-3ECFEC6C7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9923F-EEC6-804E-A0F9-615EAB41A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A7468C-3300-D346-AAA9-4A11D878A1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2161F3-AAB3-A34B-9565-1F06E73E4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72DEB3-6206-7B48-B76D-E31E0032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3835F2-9E75-3F43-93A2-E33EA57B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051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CEBE0-2CAC-C74B-98F1-17E9E165D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E4416-AEC0-2C4F-B923-FC246B88C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BC65DB-0393-454E-8235-9D62B656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840B9-BC9A-5046-B1D0-E4C3FC432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34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196374-76ED-3C4E-B65E-4F1305CCB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BD6AD3-DC9F-814B-8531-85EE94952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41E89-C7DD-6D4E-B43A-0B9FF7831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59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6B62-959D-BD44-8755-D1C74B61A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48FCA-CC9F-2348-BBFF-CE3CEC3CA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55FBC-9FDE-7445-A7DD-AA5BC4E1C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E43F9-3774-9446-949C-F4E1A292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FF0ACF-39D4-8D41-AEC5-71C8024FC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B5CC37-BD17-B040-9C15-D7A44E3B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8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72F0-1A46-CE4A-B811-D28250127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45311E-7778-894D-B3EC-D13DC040BC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F66B5-19F3-FA4E-9AEB-384C95DEF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27A421-8F8C-CE4A-80C6-7A0E735D3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C4DDC3-3A8F-3548-A940-5630F4FF9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02AC14-99D0-C44F-B9E3-DB94D23EE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5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374EB-65F0-A349-BD7C-BD2ECF05C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4CBF6-E58C-1C4D-8AB8-44101F8C66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0D7A0-D519-7544-A21C-F742BDF5B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5B8ABD-1517-2849-9FAC-4C49863DE256}" type="datetimeFigureOut">
              <a:rPr lang="en-US" smtClean="0"/>
              <a:t>3/16/20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84C0A-D7F2-D049-885B-D2FD4193A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C1F8D-05C9-9B41-A28F-DCCC288E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7969F-2DDF-B14A-9DF2-9EFE03557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5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7546" y="959163"/>
            <a:ext cx="6804454" cy="5898837"/>
          </a:xfrm>
        </p:spPr>
        <p:txBody>
          <a:bodyPr>
            <a:normAutofit fontScale="92500" lnSpcReduction="10000"/>
          </a:bodyPr>
          <a:lstStyle/>
          <a:p>
            <a:endParaRPr lang="en-US" sz="4800" dirty="0"/>
          </a:p>
          <a:p>
            <a:r>
              <a:rPr lang="en-US" sz="4800" b="1" dirty="0"/>
              <a:t>DOWNTOWN</a:t>
            </a:r>
          </a:p>
          <a:p>
            <a:r>
              <a:rPr lang="en-US" sz="4800" b="1" dirty="0"/>
              <a:t>ACTION </a:t>
            </a:r>
          </a:p>
          <a:p>
            <a:r>
              <a:rPr lang="en-US" sz="4800" b="1" dirty="0"/>
              <a:t>PLAN</a:t>
            </a:r>
          </a:p>
          <a:p>
            <a:endParaRPr lang="en-US" sz="4800" dirty="0"/>
          </a:p>
          <a:p>
            <a:r>
              <a:rPr lang="en-US" sz="4800" dirty="0"/>
              <a:t>Are these concepts true and do they reflect a respect for the character of the Laguna we love?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C1E2A7-88F5-5E41-9FBE-C5A11B52B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33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94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416" y="5296385"/>
            <a:ext cx="11796584" cy="1363906"/>
          </a:xfrm>
        </p:spPr>
        <p:txBody>
          <a:bodyPr>
            <a:normAutofit lnSpcReduction="10000"/>
          </a:bodyPr>
          <a:lstStyle/>
          <a:p>
            <a:r>
              <a:rPr lang="en-US" sz="4800" dirty="0"/>
              <a:t>Don’t worry, we’ll plant large replacement trees.  It will look fine in 5 years.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C4894-7C56-EF4B-B0ED-3012B311B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184" y="0"/>
            <a:ext cx="5881816" cy="4411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EE35F7-9CAA-5D44-A735-BBA75946E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424" y="0"/>
            <a:ext cx="6646107" cy="4411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3B83D-FBC2-B74F-97B7-51774069F6CA}"/>
              </a:ext>
            </a:extLst>
          </p:cNvPr>
          <p:cNvSpPr txBox="1"/>
          <p:nvPr/>
        </p:nvSpPr>
        <p:spPr>
          <a:xfrm>
            <a:off x="572529" y="4521271"/>
            <a:ext cx="4036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2013 before tree removal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DB2D6A-483D-7B4E-A392-EE79D31460C8}"/>
              </a:ext>
            </a:extLst>
          </p:cNvPr>
          <p:cNvSpPr txBox="1"/>
          <p:nvPr/>
        </p:nvSpPr>
        <p:spPr>
          <a:xfrm>
            <a:off x="6207213" y="4522918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2020, 7 years after 36” box trees were planted.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F1A05F-3FDE-6240-9507-F7828001D86C}"/>
              </a:ext>
            </a:extLst>
          </p:cNvPr>
          <p:cNvSpPr/>
          <p:nvPr/>
        </p:nvSpPr>
        <p:spPr>
          <a:xfrm>
            <a:off x="1218947" y="303426"/>
            <a:ext cx="1944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222 Ocean Avenue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E321DC-EC64-A04F-8664-B89FE4219778}"/>
              </a:ext>
            </a:extLst>
          </p:cNvPr>
          <p:cNvSpPr/>
          <p:nvPr/>
        </p:nvSpPr>
        <p:spPr>
          <a:xfrm>
            <a:off x="6519995" y="303426"/>
            <a:ext cx="1944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222 Ocean Avenue</a:t>
            </a:r>
          </a:p>
        </p:txBody>
      </p:sp>
    </p:spTree>
    <p:extLst>
      <p:ext uri="{BB962C8B-B14F-4D97-AF65-F5344CB8AC3E}">
        <p14:creationId xmlns:p14="http://schemas.microsoft.com/office/powerpoint/2010/main" val="49435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06698"/>
            <a:ext cx="11796584" cy="2327734"/>
          </a:xfrm>
        </p:spPr>
        <p:txBody>
          <a:bodyPr>
            <a:normAutofit/>
          </a:bodyPr>
          <a:lstStyle/>
          <a:p>
            <a:r>
              <a:rPr lang="en-US" sz="5400" b="1" dirty="0"/>
              <a:t>YES, WE’RE WORRIED</a:t>
            </a:r>
          </a:p>
          <a:p>
            <a:r>
              <a:rPr lang="en-US" sz="5400" b="1" dirty="0"/>
              <a:t>DON’T LET THIS HAPPEN AGAIN.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F1A05F-3FDE-6240-9507-F7828001D86C}"/>
              </a:ext>
            </a:extLst>
          </p:cNvPr>
          <p:cNvSpPr/>
          <p:nvPr/>
        </p:nvSpPr>
        <p:spPr>
          <a:xfrm>
            <a:off x="1218947" y="303426"/>
            <a:ext cx="1944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222 Ocean Avenue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E321DC-EC64-A04F-8664-B89FE4219778}"/>
              </a:ext>
            </a:extLst>
          </p:cNvPr>
          <p:cNvSpPr/>
          <p:nvPr/>
        </p:nvSpPr>
        <p:spPr>
          <a:xfrm>
            <a:off x="6519995" y="303426"/>
            <a:ext cx="1944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222 Ocean Avenue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57D4FC-F51A-9240-A77E-96531CCB1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682" y="0"/>
            <a:ext cx="6311682" cy="3719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4CBFA9-5296-324F-9B2E-8B0E8B2BC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822" y="0"/>
            <a:ext cx="6265391" cy="371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565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5FF227-195E-6F4C-B172-9E4F0B2EB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3356" y="-438728"/>
            <a:ext cx="12192000" cy="729672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74464" y="5691802"/>
            <a:ext cx="11133437" cy="116619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800" dirty="0"/>
              <a:t>“</a:t>
            </a:r>
            <a:r>
              <a:rPr lang="en-US" sz="4800" dirty="0">
                <a:solidFill>
                  <a:schemeClr val="bg1"/>
                </a:solidFill>
              </a:rPr>
              <a:t>The trees along Forest provide no shade”  </a:t>
            </a:r>
            <a:r>
              <a:rPr lang="en-US" sz="4800" i="1" dirty="0">
                <a:solidFill>
                  <a:schemeClr val="bg1"/>
                </a:solidFill>
                <a:latin typeface="Cambria" panose="02040503050406030204" pitchFamily="18" charset="0"/>
              </a:rPr>
              <a:t>Really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</a:rPr>
              <a:t>?</a:t>
            </a:r>
          </a:p>
          <a:p>
            <a:pPr algn="l"/>
            <a:r>
              <a:rPr lang="en-US" sz="4800" dirty="0">
                <a:solidFill>
                  <a:schemeClr val="bg1"/>
                </a:solidFill>
              </a:rPr>
              <a:t>						       </a:t>
            </a:r>
            <a:r>
              <a:rPr lang="en-US" sz="3100" dirty="0">
                <a:solidFill>
                  <a:schemeClr val="bg1"/>
                </a:solidFill>
              </a:rPr>
              <a:t>p. 11, staff report </a:t>
            </a:r>
          </a:p>
        </p:txBody>
      </p:sp>
    </p:spTree>
    <p:extLst>
      <p:ext uri="{BB962C8B-B14F-4D97-AF65-F5344CB8AC3E}">
        <p14:creationId xmlns:p14="http://schemas.microsoft.com/office/powerpoint/2010/main" val="410151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2106" y="312306"/>
            <a:ext cx="6142537" cy="6345347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4800" dirty="0"/>
              <a:t>We need a “refreshed street tree palette which serves to reduce the scale of the street and provide shade.”</a:t>
            </a:r>
          </a:p>
          <a:p>
            <a:pPr algn="l"/>
            <a:endParaRPr lang="en-US" sz="4800" dirty="0"/>
          </a:p>
          <a:p>
            <a:pPr algn="l"/>
            <a:r>
              <a:rPr lang="en-US" sz="4800" i="1" dirty="0">
                <a:latin typeface="Cambria" panose="02040503050406030204" pitchFamily="18" charset="0"/>
              </a:rPr>
              <a:t>We already have diverse types of trees that produce shade and beauty. More should be planted without destroying what we have.</a:t>
            </a:r>
            <a:endParaRPr lang="en-US" sz="4800" dirty="0"/>
          </a:p>
          <a:p>
            <a:endParaRPr lang="en-US" sz="4800" dirty="0"/>
          </a:p>
          <a:p>
            <a:endParaRPr lang="en-US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E51498-FB7E-4A43-B9F0-FF193D192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6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65" y="67962"/>
            <a:ext cx="6063050" cy="655526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sz="4800" dirty="0"/>
              <a:t>On Broadway Lemon-scented gum trees’ “monolithic character and sparse foliage do not lend themselves to a comfortable, human-scale, and shaded setting.” </a:t>
            </a:r>
            <a:r>
              <a:rPr lang="en-US" dirty="0"/>
              <a:t>p. 11, staff report </a:t>
            </a:r>
          </a:p>
          <a:p>
            <a:pPr algn="l"/>
            <a:endParaRPr lang="en-US" dirty="0"/>
          </a:p>
          <a:p>
            <a:pPr algn="l"/>
            <a:r>
              <a:rPr lang="en-US" sz="4800" i="1" dirty="0">
                <a:latin typeface="Cambria" panose="02040503050406030204" pitchFamily="18" charset="0"/>
              </a:rPr>
              <a:t>Dramatic beauty is also important—not all trees have to be “human scale” (small).</a:t>
            </a:r>
            <a:endParaRPr lang="en-US" sz="4800" dirty="0"/>
          </a:p>
          <a:p>
            <a:pPr algn="l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55B910-7CD9-3D42-9B17-E943BDB81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105" y="0"/>
            <a:ext cx="55128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1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58038A-B294-504E-A21A-C7B2E360260F}"/>
              </a:ext>
            </a:extLst>
          </p:cNvPr>
          <p:cNvSpPr/>
          <p:nvPr/>
        </p:nvSpPr>
        <p:spPr>
          <a:xfrm>
            <a:off x="102741" y="0"/>
            <a:ext cx="41706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Do we value the views to the ocean framed </a:t>
            </a:r>
          </a:p>
          <a:p>
            <a:r>
              <a:rPr lang="en-US" sz="4400" dirty="0">
                <a:solidFill>
                  <a:schemeClr val="bg1"/>
                </a:solidFill>
              </a:rPr>
              <a:t>by the Lemon-scented gums?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i="1" dirty="0">
                <a:solidFill>
                  <a:schemeClr val="bg1"/>
                </a:solidFill>
                <a:latin typeface="Cambria" panose="02040503050406030204" pitchFamily="18" charset="0"/>
              </a:rPr>
              <a:t>Artists do.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CAED2-608E-B144-94F8-7D3D6FB4F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297" y="0"/>
            <a:ext cx="8181703" cy="61690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1863A9-B927-A440-BD92-CAB1BF88E541}"/>
              </a:ext>
            </a:extLst>
          </p:cNvPr>
          <p:cNvSpPr/>
          <p:nvPr/>
        </p:nvSpPr>
        <p:spPr>
          <a:xfrm>
            <a:off x="9571770" y="6327168"/>
            <a:ext cx="165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Mark </a:t>
            </a:r>
            <a:r>
              <a:rPr lang="en-US" i="1" dirty="0" err="1">
                <a:solidFill>
                  <a:schemeClr val="bg1"/>
                </a:solidFill>
                <a:latin typeface="Cambria" panose="02040503050406030204" pitchFamily="18" charset="0"/>
              </a:rPr>
              <a:t>Jacobucci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515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5C3BB2-E7DF-D74A-9662-2C816981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176" y="0"/>
            <a:ext cx="7735824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E58038A-B294-504E-A21A-C7B2E360260F}"/>
              </a:ext>
            </a:extLst>
          </p:cNvPr>
          <p:cNvSpPr/>
          <p:nvPr/>
        </p:nvSpPr>
        <p:spPr>
          <a:xfrm>
            <a:off x="102741" y="0"/>
            <a:ext cx="417061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Do we value the views to the ocean framed by the Lemon-scented gums?</a:t>
            </a:r>
          </a:p>
          <a:p>
            <a:endParaRPr lang="en-US" sz="4400" dirty="0">
              <a:solidFill>
                <a:schemeClr val="bg1"/>
              </a:solidFill>
            </a:endParaRPr>
          </a:p>
          <a:p>
            <a:r>
              <a:rPr lang="en-US" sz="4400" i="1" dirty="0">
                <a:solidFill>
                  <a:schemeClr val="bg1"/>
                </a:solidFill>
                <a:latin typeface="Cambria" panose="02040503050406030204" pitchFamily="18" charset="0"/>
              </a:rPr>
              <a:t>Yes, we do.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75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58038A-B294-504E-A21A-C7B2E360260F}"/>
              </a:ext>
            </a:extLst>
          </p:cNvPr>
          <p:cNvSpPr/>
          <p:nvPr/>
        </p:nvSpPr>
        <p:spPr>
          <a:xfrm>
            <a:off x="102741" y="0"/>
            <a:ext cx="3846186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  <a:latin typeface="Cambria" panose="02040503050406030204" pitchFamily="18" charset="0"/>
              </a:rPr>
              <a:t>Thick foliage of canopy trees will block views of ocean and store signs—and it will take years for new trees to grow as large as this simulation.</a:t>
            </a:r>
            <a:endParaRPr lang="en-US" sz="4400" dirty="0">
              <a:solidFill>
                <a:schemeClr val="bg1"/>
              </a:solidFill>
            </a:endParaRPr>
          </a:p>
          <a:p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922666-590B-AC4A-B05B-56E531617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927" y="1520553"/>
            <a:ext cx="9041669" cy="533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9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8614" y="5852440"/>
            <a:ext cx="11614772" cy="806676"/>
          </a:xfrm>
        </p:spPr>
        <p:txBody>
          <a:bodyPr>
            <a:normAutofit/>
          </a:bodyPr>
          <a:lstStyle/>
          <a:p>
            <a:r>
              <a:rPr lang="en-US" sz="4800" dirty="0"/>
              <a:t>Structural soil cells are what we need?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EFBEB8-F26F-BC46-AD8B-743A15A11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4053016" cy="5285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328F7-F781-EB47-A4C3-25A950D5A2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307" y="481913"/>
            <a:ext cx="7721028" cy="46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66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C8DF907-482B-6549-926A-1466FDDAD6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24159" y="4343400"/>
            <a:ext cx="5767841" cy="2156254"/>
          </a:xfrm>
        </p:spPr>
        <p:txBody>
          <a:bodyPr>
            <a:normAutofit/>
          </a:bodyPr>
          <a:lstStyle/>
          <a:p>
            <a:r>
              <a:rPr lang="en-US" sz="4800" dirty="0"/>
              <a:t>Is installing these worth losing mature trees?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0328F7-F781-EB47-A4C3-25A950D5A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8540" y="0"/>
            <a:ext cx="5284982" cy="3163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64C7B-B4F6-F546-94C5-35A3C59C0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438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26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267</Words>
  <Application>Microsoft Macintosh PowerPoint</Application>
  <PresentationFormat>Widescreen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Christoph</dc:creator>
  <cp:lastModifiedBy>Ann Christoph</cp:lastModifiedBy>
  <cp:revision>19</cp:revision>
  <dcterms:created xsi:type="dcterms:W3CDTF">2020-03-04T19:27:36Z</dcterms:created>
  <dcterms:modified xsi:type="dcterms:W3CDTF">2020-03-16T18:53:34Z</dcterms:modified>
</cp:coreProperties>
</file>